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7" r:id="rId5"/>
    <p:sldId id="268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Poppins" panose="00000500000000000000" pitchFamily="2" charset="0"/>
      <p:regular r:id="rId18"/>
    </p:embeddedFont>
    <p:embeddedFont>
      <p:font typeface="Poppins Bold" panose="00000800000000000000" charset="0"/>
      <p:regular r:id="rId19"/>
    </p:embeddedFont>
    <p:embeddedFont>
      <p:font typeface="Poppins Italics" panose="020B0604020202020204" charset="0"/>
      <p:regular r:id="rId20"/>
    </p:embeddedFont>
    <p:embeddedFont>
      <p:font typeface="Poppins Semi-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4" d="100"/>
          <a:sy n="54" d="100"/>
        </p:scale>
        <p:origin x="75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85549" y="7980780"/>
            <a:ext cx="3880634" cy="3334920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4214" y="0"/>
              <a:ext cx="804372" cy="698500"/>
            </a:xfrm>
            <a:custGeom>
              <a:avLst/>
              <a:gdLst/>
              <a:ahLst/>
              <a:cxnLst/>
              <a:rect l="l" t="t" r="r" b="b"/>
              <a:pathLst>
                <a:path w="804372" h="698500">
                  <a:moveTo>
                    <a:pt x="797550" y="368218"/>
                  </a:moveTo>
                  <a:lnTo>
                    <a:pt x="616422" y="679532"/>
                  </a:lnTo>
                  <a:cubicBezTo>
                    <a:pt x="609589" y="691275"/>
                    <a:pt x="597028" y="698500"/>
                    <a:pt x="583441" y="698500"/>
                  </a:cubicBezTo>
                  <a:lnTo>
                    <a:pt x="220931" y="698500"/>
                  </a:lnTo>
                  <a:cubicBezTo>
                    <a:pt x="207344" y="698500"/>
                    <a:pt x="194783" y="691275"/>
                    <a:pt x="187950" y="679532"/>
                  </a:cubicBezTo>
                  <a:lnTo>
                    <a:pt x="6822" y="368218"/>
                  </a:lnTo>
                  <a:cubicBezTo>
                    <a:pt x="0" y="356493"/>
                    <a:pt x="0" y="342007"/>
                    <a:pt x="6822" y="330282"/>
                  </a:cubicBezTo>
                  <a:lnTo>
                    <a:pt x="187950" y="18968"/>
                  </a:lnTo>
                  <a:cubicBezTo>
                    <a:pt x="194783" y="7225"/>
                    <a:pt x="207344" y="0"/>
                    <a:pt x="220931" y="0"/>
                  </a:cubicBezTo>
                  <a:lnTo>
                    <a:pt x="583441" y="0"/>
                  </a:lnTo>
                  <a:cubicBezTo>
                    <a:pt x="597028" y="0"/>
                    <a:pt x="609589" y="7225"/>
                    <a:pt x="616422" y="18968"/>
                  </a:cubicBezTo>
                  <a:lnTo>
                    <a:pt x="797550" y="330282"/>
                  </a:lnTo>
                  <a:cubicBezTo>
                    <a:pt x="804372" y="342007"/>
                    <a:pt x="804372" y="356493"/>
                    <a:pt x="797550" y="368218"/>
                  </a:cubicBezTo>
                  <a:close/>
                </a:path>
              </a:pathLst>
            </a:custGeom>
            <a:solidFill>
              <a:srgbClr val="B7AD6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rot="-5400000">
            <a:off x="-1672563" y="6817397"/>
            <a:ext cx="4576012" cy="0"/>
          </a:xfrm>
          <a:prstGeom prst="line">
            <a:avLst/>
          </a:prstGeom>
          <a:ln w="95250" cap="rnd">
            <a:solidFill>
              <a:srgbClr val="DDD9B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5400000">
            <a:off x="-1672563" y="3374353"/>
            <a:ext cx="4576012" cy="0"/>
          </a:xfrm>
          <a:prstGeom prst="line">
            <a:avLst/>
          </a:prstGeom>
          <a:ln w="95250" cap="rnd">
            <a:solidFill>
              <a:srgbClr val="B7AD6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13266184" y="412629"/>
            <a:ext cx="5944395" cy="2533943"/>
            <a:chOff x="0" y="0"/>
            <a:chExt cx="1638616" cy="698500"/>
          </a:xfrm>
        </p:grpSpPr>
        <p:sp>
          <p:nvSpPr>
            <p:cNvPr id="8" name="Freeform 8"/>
            <p:cNvSpPr/>
            <p:nvPr/>
          </p:nvSpPr>
          <p:spPr>
            <a:xfrm>
              <a:off x="2751" y="0"/>
              <a:ext cx="1633114" cy="698500"/>
            </a:xfrm>
            <a:custGeom>
              <a:avLst/>
              <a:gdLst/>
              <a:ahLst/>
              <a:cxnLst/>
              <a:rect l="l" t="t" r="r" b="b"/>
              <a:pathLst>
                <a:path w="1633114" h="698500">
                  <a:moveTo>
                    <a:pt x="1628660" y="361633"/>
                  </a:moveTo>
                  <a:lnTo>
                    <a:pt x="1439870" y="686117"/>
                  </a:lnTo>
                  <a:cubicBezTo>
                    <a:pt x="1435409" y="693784"/>
                    <a:pt x="1427208" y="698500"/>
                    <a:pt x="1418339" y="698500"/>
                  </a:cubicBezTo>
                  <a:lnTo>
                    <a:pt x="214775" y="698500"/>
                  </a:lnTo>
                  <a:cubicBezTo>
                    <a:pt x="205906" y="698500"/>
                    <a:pt x="197705" y="693784"/>
                    <a:pt x="193244" y="686117"/>
                  </a:cubicBezTo>
                  <a:lnTo>
                    <a:pt x="4454" y="361633"/>
                  </a:lnTo>
                  <a:cubicBezTo>
                    <a:pt x="0" y="353978"/>
                    <a:pt x="0" y="344522"/>
                    <a:pt x="4454" y="336867"/>
                  </a:cubicBezTo>
                  <a:lnTo>
                    <a:pt x="193244" y="12383"/>
                  </a:lnTo>
                  <a:cubicBezTo>
                    <a:pt x="197705" y="4716"/>
                    <a:pt x="205906" y="0"/>
                    <a:pt x="214775" y="0"/>
                  </a:cubicBezTo>
                  <a:lnTo>
                    <a:pt x="1418339" y="0"/>
                  </a:lnTo>
                  <a:cubicBezTo>
                    <a:pt x="1427208" y="0"/>
                    <a:pt x="1435409" y="4716"/>
                    <a:pt x="1439870" y="12383"/>
                  </a:cubicBezTo>
                  <a:lnTo>
                    <a:pt x="1628660" y="336867"/>
                  </a:lnTo>
                  <a:cubicBezTo>
                    <a:pt x="1633114" y="344522"/>
                    <a:pt x="1633114" y="353978"/>
                    <a:pt x="1628660" y="361633"/>
                  </a:cubicBezTo>
                  <a:close/>
                </a:path>
              </a:pathLst>
            </a:custGeom>
            <a:solidFill>
              <a:srgbClr val="DDD9B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19050"/>
              <a:ext cx="1410016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150791" y="1004710"/>
            <a:ext cx="10689850" cy="9186590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1530" y="0"/>
              <a:ext cx="809740" cy="698500"/>
            </a:xfrm>
            <a:custGeom>
              <a:avLst/>
              <a:gdLst/>
              <a:ahLst/>
              <a:cxnLst/>
              <a:rect l="l" t="t" r="r" b="b"/>
              <a:pathLst>
                <a:path w="809740" h="698500">
                  <a:moveTo>
                    <a:pt x="807264" y="356136"/>
                  </a:moveTo>
                  <a:lnTo>
                    <a:pt x="612076" y="691614"/>
                  </a:lnTo>
                  <a:cubicBezTo>
                    <a:pt x="609596" y="695877"/>
                    <a:pt x="605036" y="698500"/>
                    <a:pt x="600103" y="698500"/>
                  </a:cubicBezTo>
                  <a:lnTo>
                    <a:pt x="209637" y="698500"/>
                  </a:lnTo>
                  <a:cubicBezTo>
                    <a:pt x="204704" y="698500"/>
                    <a:pt x="200144" y="695877"/>
                    <a:pt x="197664" y="691614"/>
                  </a:cubicBezTo>
                  <a:lnTo>
                    <a:pt x="2476" y="356136"/>
                  </a:lnTo>
                  <a:cubicBezTo>
                    <a:pt x="0" y="351879"/>
                    <a:pt x="0" y="346621"/>
                    <a:pt x="2476" y="342364"/>
                  </a:cubicBezTo>
                  <a:lnTo>
                    <a:pt x="197664" y="6886"/>
                  </a:lnTo>
                  <a:cubicBezTo>
                    <a:pt x="200144" y="2623"/>
                    <a:pt x="204704" y="0"/>
                    <a:pt x="209637" y="0"/>
                  </a:cubicBezTo>
                  <a:lnTo>
                    <a:pt x="600103" y="0"/>
                  </a:lnTo>
                  <a:cubicBezTo>
                    <a:pt x="605036" y="0"/>
                    <a:pt x="609596" y="2623"/>
                    <a:pt x="612076" y="6886"/>
                  </a:cubicBezTo>
                  <a:lnTo>
                    <a:pt x="807264" y="342364"/>
                  </a:lnTo>
                  <a:cubicBezTo>
                    <a:pt x="809740" y="346621"/>
                    <a:pt x="809740" y="351879"/>
                    <a:pt x="807264" y="356136"/>
                  </a:cubicBezTo>
                  <a:close/>
                </a:path>
              </a:pathLst>
            </a:custGeom>
            <a:solidFill>
              <a:srgbClr val="B7AD6E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809808" y="897105"/>
            <a:ext cx="10857146" cy="9401799"/>
            <a:chOff x="0" y="0"/>
            <a:chExt cx="4282440" cy="3708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4926" r="-14926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1235971" y="8781757"/>
            <a:ext cx="2948589" cy="2533943"/>
            <a:chOff x="0" y="0"/>
            <a:chExt cx="812800" cy="698500"/>
          </a:xfrm>
        </p:grpSpPr>
        <p:sp>
          <p:nvSpPr>
            <p:cNvPr id="16" name="Freeform 16"/>
            <p:cNvSpPr/>
            <p:nvPr/>
          </p:nvSpPr>
          <p:spPr>
            <a:xfrm>
              <a:off x="5546" y="0"/>
              <a:ext cx="801708" cy="698500"/>
            </a:xfrm>
            <a:custGeom>
              <a:avLst/>
              <a:gdLst/>
              <a:ahLst/>
              <a:cxnLst/>
              <a:rect l="l" t="t" r="r" b="b"/>
              <a:pathLst>
                <a:path w="801708" h="698500">
                  <a:moveTo>
                    <a:pt x="792729" y="374214"/>
                  </a:moveTo>
                  <a:lnTo>
                    <a:pt x="618579" y="673536"/>
                  </a:lnTo>
                  <a:cubicBezTo>
                    <a:pt x="609586" y="688992"/>
                    <a:pt x="593053" y="698500"/>
                    <a:pt x="575172" y="698500"/>
                  </a:cubicBezTo>
                  <a:lnTo>
                    <a:pt x="226536" y="698500"/>
                  </a:lnTo>
                  <a:cubicBezTo>
                    <a:pt x="208655" y="698500"/>
                    <a:pt x="192122" y="688992"/>
                    <a:pt x="183129" y="673536"/>
                  </a:cubicBezTo>
                  <a:lnTo>
                    <a:pt x="8979" y="374214"/>
                  </a:lnTo>
                  <a:cubicBezTo>
                    <a:pt x="0" y="358782"/>
                    <a:pt x="0" y="339718"/>
                    <a:pt x="8979" y="324286"/>
                  </a:cubicBezTo>
                  <a:lnTo>
                    <a:pt x="183129" y="24964"/>
                  </a:lnTo>
                  <a:cubicBezTo>
                    <a:pt x="192122" y="9508"/>
                    <a:pt x="208655" y="0"/>
                    <a:pt x="226536" y="0"/>
                  </a:cubicBezTo>
                  <a:lnTo>
                    <a:pt x="575172" y="0"/>
                  </a:lnTo>
                  <a:cubicBezTo>
                    <a:pt x="593053" y="0"/>
                    <a:pt x="609586" y="9508"/>
                    <a:pt x="618579" y="24964"/>
                  </a:cubicBezTo>
                  <a:lnTo>
                    <a:pt x="792729" y="324286"/>
                  </a:lnTo>
                  <a:cubicBezTo>
                    <a:pt x="801708" y="339718"/>
                    <a:pt x="801708" y="358782"/>
                    <a:pt x="792729" y="374214"/>
                  </a:cubicBezTo>
                  <a:close/>
                </a:path>
              </a:pathLst>
            </a:custGeom>
            <a:solidFill>
              <a:srgbClr val="DDD9B9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028700" y="1133972"/>
            <a:ext cx="1872041" cy="1872041"/>
          </a:xfrm>
          <a:custGeom>
            <a:avLst/>
            <a:gdLst/>
            <a:ahLst/>
            <a:cxnLst/>
            <a:rect l="l" t="t" r="r" b="b"/>
            <a:pathLst>
              <a:path w="1872041" h="1872041">
                <a:moveTo>
                  <a:pt x="0" y="0"/>
                </a:moveTo>
                <a:lnTo>
                  <a:pt x="1872041" y="0"/>
                </a:lnTo>
                <a:lnTo>
                  <a:pt x="1872041" y="1872041"/>
                </a:lnTo>
                <a:lnTo>
                  <a:pt x="0" y="18720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028700" y="4113361"/>
            <a:ext cx="8425875" cy="784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5400" b="1">
                <a:solidFill>
                  <a:srgbClr val="000B5D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DIGIPRO SOLUTIONS LTD.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3167387"/>
            <a:ext cx="7973476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COMPANY PROFILE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8800807"/>
            <a:ext cx="5545931" cy="31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6"/>
              </a:lnSpc>
              <a:spcBef>
                <a:spcPct val="0"/>
              </a:spcBef>
            </a:pPr>
            <a:r>
              <a:rPr lang="en-US" sz="2376" b="1" dirty="0">
                <a:solidFill>
                  <a:srgbClr val="000B5D"/>
                </a:solidFill>
                <a:latin typeface="Poppins Bold"/>
                <a:ea typeface="Poppins Bold"/>
                <a:cs typeface="Poppins Bold"/>
                <a:sym typeface="Poppins Bold"/>
              </a:rPr>
              <a:t>WWW.DIGIPROBD.COM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4234417" y="-1711588"/>
            <a:ext cx="4185210" cy="2172476"/>
            <a:chOff x="0" y="0"/>
            <a:chExt cx="1345639" cy="698500"/>
          </a:xfrm>
        </p:grpSpPr>
        <p:sp>
          <p:nvSpPr>
            <p:cNvPr id="6" name="Freeform 6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DDD9B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19050"/>
              <a:ext cx="111703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016746" y="9777990"/>
            <a:ext cx="5306302" cy="1494660"/>
            <a:chOff x="0" y="0"/>
            <a:chExt cx="2479796" cy="698500"/>
          </a:xfrm>
        </p:grpSpPr>
        <p:sp>
          <p:nvSpPr>
            <p:cNvPr id="9" name="Freeform 9"/>
            <p:cNvSpPr/>
            <p:nvPr/>
          </p:nvSpPr>
          <p:spPr>
            <a:xfrm>
              <a:off x="3082" y="0"/>
              <a:ext cx="2473632" cy="698500"/>
            </a:xfrm>
            <a:custGeom>
              <a:avLst/>
              <a:gdLst/>
              <a:ahLst/>
              <a:cxnLst/>
              <a:rect l="l" t="t" r="r" b="b"/>
              <a:pathLst>
                <a:path w="2473632" h="698500">
                  <a:moveTo>
                    <a:pt x="2468643" y="363122"/>
                  </a:moveTo>
                  <a:lnTo>
                    <a:pt x="2281585" y="684628"/>
                  </a:lnTo>
                  <a:cubicBezTo>
                    <a:pt x="2276588" y="693216"/>
                    <a:pt x="2267401" y="698500"/>
                    <a:pt x="2257465" y="698500"/>
                  </a:cubicBezTo>
                  <a:lnTo>
                    <a:pt x="216167" y="698500"/>
                  </a:lnTo>
                  <a:cubicBezTo>
                    <a:pt x="206231" y="698500"/>
                    <a:pt x="197044" y="693216"/>
                    <a:pt x="192047" y="684628"/>
                  </a:cubicBezTo>
                  <a:lnTo>
                    <a:pt x="4989" y="363122"/>
                  </a:lnTo>
                  <a:cubicBezTo>
                    <a:pt x="0" y="354547"/>
                    <a:pt x="0" y="343953"/>
                    <a:pt x="4989" y="335378"/>
                  </a:cubicBezTo>
                  <a:lnTo>
                    <a:pt x="192047" y="13872"/>
                  </a:lnTo>
                  <a:cubicBezTo>
                    <a:pt x="197044" y="5284"/>
                    <a:pt x="206231" y="0"/>
                    <a:pt x="216167" y="0"/>
                  </a:cubicBezTo>
                  <a:lnTo>
                    <a:pt x="2257465" y="0"/>
                  </a:lnTo>
                  <a:cubicBezTo>
                    <a:pt x="2267401" y="0"/>
                    <a:pt x="2276588" y="5284"/>
                    <a:pt x="2281585" y="13872"/>
                  </a:cubicBezTo>
                  <a:lnTo>
                    <a:pt x="2468643" y="335378"/>
                  </a:lnTo>
                  <a:cubicBezTo>
                    <a:pt x="2473632" y="343953"/>
                    <a:pt x="2473632" y="354547"/>
                    <a:pt x="2468643" y="363122"/>
                  </a:cubicBezTo>
                  <a:close/>
                </a:path>
              </a:pathLst>
            </a:custGeom>
            <a:solidFill>
              <a:srgbClr val="B7AD6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19050"/>
              <a:ext cx="2251196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327022" y="-286442"/>
            <a:ext cx="2511232" cy="1494660"/>
            <a:chOff x="0" y="0"/>
            <a:chExt cx="1173575" cy="698500"/>
          </a:xfrm>
        </p:grpSpPr>
        <p:sp>
          <p:nvSpPr>
            <p:cNvPr id="12" name="Freeform 12"/>
            <p:cNvSpPr/>
            <p:nvPr/>
          </p:nvSpPr>
          <p:spPr>
            <a:xfrm>
              <a:off x="6512" y="0"/>
              <a:ext cx="1160551" cy="698500"/>
            </a:xfrm>
            <a:custGeom>
              <a:avLst/>
              <a:gdLst/>
              <a:ahLst/>
              <a:cxnLst/>
              <a:rect l="l" t="t" r="r" b="b"/>
              <a:pathLst>
                <a:path w="1160551" h="698500">
                  <a:moveTo>
                    <a:pt x="1150009" y="378562"/>
                  </a:moveTo>
                  <a:lnTo>
                    <a:pt x="980917" y="669188"/>
                  </a:lnTo>
                  <a:cubicBezTo>
                    <a:pt x="970358" y="687336"/>
                    <a:pt x="950947" y="698500"/>
                    <a:pt x="929951" y="698500"/>
                  </a:cubicBezTo>
                  <a:lnTo>
                    <a:pt x="230600" y="698500"/>
                  </a:lnTo>
                  <a:cubicBezTo>
                    <a:pt x="209604" y="698500"/>
                    <a:pt x="190192" y="687336"/>
                    <a:pt x="179634" y="669188"/>
                  </a:cubicBezTo>
                  <a:lnTo>
                    <a:pt x="10542" y="378562"/>
                  </a:lnTo>
                  <a:cubicBezTo>
                    <a:pt x="0" y="360442"/>
                    <a:pt x="0" y="338058"/>
                    <a:pt x="10542" y="319938"/>
                  </a:cubicBezTo>
                  <a:lnTo>
                    <a:pt x="179634" y="29312"/>
                  </a:lnTo>
                  <a:cubicBezTo>
                    <a:pt x="190192" y="11164"/>
                    <a:pt x="209604" y="0"/>
                    <a:pt x="230600" y="0"/>
                  </a:cubicBezTo>
                  <a:lnTo>
                    <a:pt x="929951" y="0"/>
                  </a:lnTo>
                  <a:cubicBezTo>
                    <a:pt x="950947" y="0"/>
                    <a:pt x="970358" y="11164"/>
                    <a:pt x="980917" y="29312"/>
                  </a:cubicBezTo>
                  <a:lnTo>
                    <a:pt x="1150009" y="319938"/>
                  </a:lnTo>
                  <a:cubicBezTo>
                    <a:pt x="1160551" y="338058"/>
                    <a:pt x="1160551" y="360442"/>
                    <a:pt x="1150009" y="378562"/>
                  </a:cubicBezTo>
                  <a:close/>
                </a:path>
              </a:pathLst>
            </a:custGeom>
            <a:solidFill>
              <a:srgbClr val="B7AD6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14300" y="19050"/>
              <a:ext cx="944975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977193" y="1208218"/>
            <a:ext cx="3383584" cy="2907768"/>
            <a:chOff x="0" y="0"/>
            <a:chExt cx="812800" cy="698500"/>
          </a:xfrm>
        </p:grpSpPr>
        <p:sp>
          <p:nvSpPr>
            <p:cNvPr id="16" name="Freeform 16"/>
            <p:cNvSpPr/>
            <p:nvPr/>
          </p:nvSpPr>
          <p:spPr>
            <a:xfrm>
              <a:off x="3954" y="0"/>
              <a:ext cx="804891" cy="698500"/>
            </a:xfrm>
            <a:custGeom>
              <a:avLst/>
              <a:gdLst/>
              <a:ahLst/>
              <a:cxnLst/>
              <a:rect l="l" t="t" r="r" b="b"/>
              <a:pathLst>
                <a:path w="804891" h="698500">
                  <a:moveTo>
                    <a:pt x="798490" y="367049"/>
                  </a:moveTo>
                  <a:lnTo>
                    <a:pt x="616002" y="680701"/>
                  </a:lnTo>
                  <a:cubicBezTo>
                    <a:pt x="609590" y="691721"/>
                    <a:pt x="597803" y="698500"/>
                    <a:pt x="585053" y="698500"/>
                  </a:cubicBezTo>
                  <a:lnTo>
                    <a:pt x="219839" y="698500"/>
                  </a:lnTo>
                  <a:cubicBezTo>
                    <a:pt x="207089" y="698500"/>
                    <a:pt x="195302" y="691721"/>
                    <a:pt x="188890" y="680701"/>
                  </a:cubicBezTo>
                  <a:lnTo>
                    <a:pt x="6402" y="367049"/>
                  </a:lnTo>
                  <a:cubicBezTo>
                    <a:pt x="0" y="356047"/>
                    <a:pt x="0" y="342454"/>
                    <a:pt x="6402" y="331451"/>
                  </a:cubicBezTo>
                  <a:lnTo>
                    <a:pt x="188890" y="17799"/>
                  </a:lnTo>
                  <a:cubicBezTo>
                    <a:pt x="195302" y="6779"/>
                    <a:pt x="207089" y="0"/>
                    <a:pt x="219839" y="0"/>
                  </a:cubicBezTo>
                  <a:lnTo>
                    <a:pt x="585053" y="0"/>
                  </a:lnTo>
                  <a:cubicBezTo>
                    <a:pt x="597803" y="0"/>
                    <a:pt x="609590" y="6779"/>
                    <a:pt x="616002" y="17799"/>
                  </a:cubicBezTo>
                  <a:lnTo>
                    <a:pt x="798490" y="331451"/>
                  </a:lnTo>
                  <a:cubicBezTo>
                    <a:pt x="804892" y="342454"/>
                    <a:pt x="804892" y="356047"/>
                    <a:pt x="798490" y="367049"/>
                  </a:cubicBezTo>
                  <a:close/>
                </a:path>
              </a:pathLst>
            </a:custGeom>
            <a:solidFill>
              <a:srgbClr val="000B5D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068928" y="1287053"/>
            <a:ext cx="3200114" cy="2750097"/>
            <a:chOff x="0" y="0"/>
            <a:chExt cx="812800" cy="698500"/>
          </a:xfrm>
        </p:grpSpPr>
        <p:sp>
          <p:nvSpPr>
            <p:cNvPr id="19" name="Freeform 19"/>
            <p:cNvSpPr/>
            <p:nvPr/>
          </p:nvSpPr>
          <p:spPr>
            <a:xfrm>
              <a:off x="5110" y="0"/>
              <a:ext cx="802580" cy="698500"/>
            </a:xfrm>
            <a:custGeom>
              <a:avLst/>
              <a:gdLst/>
              <a:ahLst/>
              <a:cxnLst/>
              <a:rect l="l" t="t" r="r" b="b"/>
              <a:pathLst>
                <a:path w="802580" h="698500">
                  <a:moveTo>
                    <a:pt x="794307" y="372252"/>
                  </a:moveTo>
                  <a:lnTo>
                    <a:pt x="617873" y="675498"/>
                  </a:lnTo>
                  <a:cubicBezTo>
                    <a:pt x="609587" y="689739"/>
                    <a:pt x="594354" y="698500"/>
                    <a:pt x="577878" y="698500"/>
                  </a:cubicBezTo>
                  <a:lnTo>
                    <a:pt x="224702" y="698500"/>
                  </a:lnTo>
                  <a:cubicBezTo>
                    <a:pt x="208226" y="698500"/>
                    <a:pt x="192993" y="689739"/>
                    <a:pt x="184707" y="675498"/>
                  </a:cubicBezTo>
                  <a:lnTo>
                    <a:pt x="8273" y="372252"/>
                  </a:lnTo>
                  <a:cubicBezTo>
                    <a:pt x="0" y="358033"/>
                    <a:pt x="0" y="340467"/>
                    <a:pt x="8273" y="326248"/>
                  </a:cubicBezTo>
                  <a:lnTo>
                    <a:pt x="184707" y="23002"/>
                  </a:lnTo>
                  <a:cubicBezTo>
                    <a:pt x="192993" y="8761"/>
                    <a:pt x="208226" y="0"/>
                    <a:pt x="224702" y="0"/>
                  </a:cubicBezTo>
                  <a:lnTo>
                    <a:pt x="577878" y="0"/>
                  </a:lnTo>
                  <a:cubicBezTo>
                    <a:pt x="594354" y="0"/>
                    <a:pt x="609587" y="8761"/>
                    <a:pt x="617873" y="23002"/>
                  </a:cubicBezTo>
                  <a:lnTo>
                    <a:pt x="794307" y="326248"/>
                  </a:lnTo>
                  <a:cubicBezTo>
                    <a:pt x="802580" y="340467"/>
                    <a:pt x="802580" y="358033"/>
                    <a:pt x="794307" y="37225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173297" y="1378260"/>
            <a:ext cx="2965148" cy="2567684"/>
            <a:chOff x="-18940" y="0"/>
            <a:chExt cx="4282440" cy="3708400"/>
          </a:xfrm>
        </p:grpSpPr>
        <p:sp>
          <p:nvSpPr>
            <p:cNvPr id="22" name="Freeform 22"/>
            <p:cNvSpPr/>
            <p:nvPr/>
          </p:nvSpPr>
          <p:spPr>
            <a:xfrm>
              <a:off x="-1894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4672" t="-6029" r="-15922" b="-7288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3268454" y="4175315"/>
            <a:ext cx="2640263" cy="24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4"/>
              </a:lnSpc>
            </a:pPr>
            <a:r>
              <a:rPr lang="en-US" sz="1424" b="1">
                <a:solidFill>
                  <a:srgbClr val="000B5D"/>
                </a:solidFill>
                <a:latin typeface="Poppins Bold"/>
                <a:ea typeface="Poppins Bold"/>
                <a:cs typeface="Poppins Bold"/>
                <a:sym typeface="Poppins Bold"/>
              </a:rPr>
              <a:t>Mohammad Saif Uddin, FCA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559760" y="4385067"/>
            <a:ext cx="4057650" cy="264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8"/>
              </a:lnSpc>
            </a:pPr>
            <a:r>
              <a:rPr lang="en-US" sz="1505" b="1">
                <a:solidFill>
                  <a:srgbClr val="000B5D"/>
                </a:solidFill>
                <a:latin typeface="Poppins Bold"/>
                <a:ea typeface="Poppins Bold"/>
                <a:cs typeface="Poppins Bold"/>
                <a:sym typeface="Poppins Bold"/>
              </a:rPr>
              <a:t>Chairman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784892" y="4742033"/>
            <a:ext cx="3832518" cy="4395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2954" lvl="1" indent="-151477" algn="l">
              <a:lnSpc>
                <a:spcPts val="1739"/>
              </a:lnSpc>
              <a:buFont typeface="Arial"/>
              <a:buChar char="•"/>
            </a:pPr>
            <a:r>
              <a:rPr lang="en-US" sz="1403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More than 20 years of professional experience across KPMG in Bangladesh and Malaysia</a:t>
            </a:r>
          </a:p>
          <a:p>
            <a:pPr marL="302954" lvl="1" indent="-151477" algn="l">
              <a:lnSpc>
                <a:spcPts val="1739"/>
              </a:lnSpc>
              <a:buFont typeface="Arial"/>
              <a:buChar char="•"/>
            </a:pPr>
            <a:r>
              <a:rPr lang="en-US" sz="1403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Lead the Audit, Tax and Advisory functions of KPMG, Chittagong Office for more than 8 years.</a:t>
            </a:r>
          </a:p>
          <a:p>
            <a:pPr marL="302954" lvl="1" indent="-151477" algn="l">
              <a:lnSpc>
                <a:spcPts val="1739"/>
              </a:lnSpc>
              <a:buFont typeface="Arial"/>
              <a:buChar char="•"/>
            </a:pPr>
            <a:r>
              <a:rPr lang="en-US" sz="1403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Core expertise includes Audit, Direct &amp; Indirect Tax, Transaction Service, Valuation Service, Process Development, Information Systems Audit etc.</a:t>
            </a:r>
          </a:p>
          <a:p>
            <a:pPr marL="302954" lvl="1" indent="-151477" algn="l">
              <a:lnSpc>
                <a:spcPts val="1739"/>
              </a:lnSpc>
              <a:buFont typeface="Arial"/>
              <a:buChar char="•"/>
            </a:pPr>
            <a:r>
              <a:rPr lang="en-US" sz="1403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Managed outsourced full backoffice operation of several foreign Subsidiaries</a:t>
            </a:r>
          </a:p>
          <a:p>
            <a:pPr marL="302954" lvl="1" indent="-151477" algn="l">
              <a:lnSpc>
                <a:spcPts val="1739"/>
              </a:lnSpc>
              <a:buFont typeface="Arial"/>
              <a:buChar char="•"/>
            </a:pPr>
            <a:r>
              <a:rPr lang="en-US" sz="1403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Major Clients include BATBC, Unilever, James Finlay, KAFCO, Youngone Group etc.</a:t>
            </a:r>
          </a:p>
          <a:p>
            <a:pPr marL="302954" lvl="1" indent="-151477" algn="l">
              <a:lnSpc>
                <a:spcPts val="1739"/>
              </a:lnSpc>
              <a:buFont typeface="Arial"/>
              <a:buChar char="•"/>
            </a:pPr>
            <a:r>
              <a:rPr lang="en-US" sz="1403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Professional Qualification-FCA(ICAB), ACA(England &amp; Wales), Certified Information Systems Auditor, USA.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9083090-8107-4008-926F-ABDF3223ABC0}"/>
              </a:ext>
            </a:extLst>
          </p:cNvPr>
          <p:cNvGrpSpPr/>
          <p:nvPr/>
        </p:nvGrpSpPr>
        <p:grpSpPr>
          <a:xfrm>
            <a:off x="7684664" y="1208218"/>
            <a:ext cx="3917319" cy="3188608"/>
            <a:chOff x="7684664" y="1208218"/>
            <a:chExt cx="3917319" cy="3188608"/>
          </a:xfrm>
        </p:grpSpPr>
        <p:grpSp>
          <p:nvGrpSpPr>
            <p:cNvPr id="27" name="Group 27"/>
            <p:cNvGrpSpPr/>
            <p:nvPr/>
          </p:nvGrpSpPr>
          <p:grpSpPr>
            <a:xfrm>
              <a:off x="8087660" y="1208218"/>
              <a:ext cx="3111328" cy="2673797"/>
              <a:chOff x="0" y="0"/>
              <a:chExt cx="812800" cy="6985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4300" y="0"/>
                <a:ext cx="804199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04199" h="698500">
                    <a:moveTo>
                      <a:pt x="797238" y="368607"/>
                    </a:moveTo>
                    <a:lnTo>
                      <a:pt x="616562" y="679143"/>
                    </a:lnTo>
                    <a:cubicBezTo>
                      <a:pt x="609590" y="691127"/>
                      <a:pt x="596770" y="698500"/>
                      <a:pt x="582905" y="698500"/>
                    </a:cubicBezTo>
                    <a:lnTo>
                      <a:pt x="221295" y="698500"/>
                    </a:lnTo>
                    <a:cubicBezTo>
                      <a:pt x="207430" y="698500"/>
                      <a:pt x="194610" y="691127"/>
                      <a:pt x="187638" y="679143"/>
                    </a:cubicBezTo>
                    <a:lnTo>
                      <a:pt x="6962" y="368607"/>
                    </a:lnTo>
                    <a:cubicBezTo>
                      <a:pt x="0" y="356641"/>
                      <a:pt x="0" y="341859"/>
                      <a:pt x="6962" y="329893"/>
                    </a:cubicBezTo>
                    <a:lnTo>
                      <a:pt x="187638" y="19357"/>
                    </a:lnTo>
                    <a:cubicBezTo>
                      <a:pt x="194610" y="7373"/>
                      <a:pt x="207430" y="0"/>
                      <a:pt x="221295" y="0"/>
                    </a:cubicBezTo>
                    <a:lnTo>
                      <a:pt x="582905" y="0"/>
                    </a:lnTo>
                    <a:cubicBezTo>
                      <a:pt x="596770" y="0"/>
                      <a:pt x="609590" y="7373"/>
                      <a:pt x="616562" y="19357"/>
                    </a:cubicBezTo>
                    <a:lnTo>
                      <a:pt x="797238" y="329893"/>
                    </a:lnTo>
                    <a:cubicBezTo>
                      <a:pt x="804200" y="341859"/>
                      <a:pt x="804200" y="356641"/>
                      <a:pt x="797238" y="368607"/>
                    </a:cubicBezTo>
                    <a:close/>
                  </a:path>
                </a:pathLst>
              </a:custGeom>
              <a:solidFill>
                <a:srgbClr val="000B5D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114300" y="28575"/>
                <a:ext cx="584200" cy="669925"/>
              </a:xfrm>
              <a:prstGeom prst="rect">
                <a:avLst/>
              </a:prstGeom>
            </p:spPr>
            <p:txBody>
              <a:bodyPr lIns="49043" tIns="49043" rIns="49043" bIns="49043" rtlCol="0" anchor="ctr"/>
              <a:lstStyle/>
              <a:p>
                <a:pPr algn="ctr">
                  <a:lnSpc>
                    <a:spcPts val="2605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8172014" y="1280710"/>
              <a:ext cx="2942620" cy="2528814"/>
              <a:chOff x="0" y="0"/>
              <a:chExt cx="812800" cy="6985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5557" y="0"/>
                <a:ext cx="801685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01685" h="698500">
                    <a:moveTo>
                      <a:pt x="792689" y="374265"/>
                    </a:moveTo>
                    <a:lnTo>
                      <a:pt x="618597" y="673485"/>
                    </a:lnTo>
                    <a:cubicBezTo>
                      <a:pt x="609586" y="688972"/>
                      <a:pt x="593020" y="698500"/>
                      <a:pt x="575102" y="698500"/>
                    </a:cubicBezTo>
                    <a:lnTo>
                      <a:pt x="226584" y="698500"/>
                    </a:lnTo>
                    <a:cubicBezTo>
                      <a:pt x="208666" y="698500"/>
                      <a:pt x="192100" y="688972"/>
                      <a:pt x="183089" y="673485"/>
                    </a:cubicBezTo>
                    <a:lnTo>
                      <a:pt x="8997" y="374265"/>
                    </a:lnTo>
                    <a:cubicBezTo>
                      <a:pt x="0" y="358802"/>
                      <a:pt x="0" y="339698"/>
                      <a:pt x="8997" y="324235"/>
                    </a:cubicBezTo>
                    <a:lnTo>
                      <a:pt x="183089" y="25015"/>
                    </a:lnTo>
                    <a:cubicBezTo>
                      <a:pt x="192100" y="9528"/>
                      <a:pt x="208666" y="0"/>
                      <a:pt x="226584" y="0"/>
                    </a:cubicBezTo>
                    <a:lnTo>
                      <a:pt x="575102" y="0"/>
                    </a:lnTo>
                    <a:cubicBezTo>
                      <a:pt x="593020" y="0"/>
                      <a:pt x="609586" y="9528"/>
                      <a:pt x="618597" y="25015"/>
                    </a:cubicBezTo>
                    <a:lnTo>
                      <a:pt x="792689" y="324235"/>
                    </a:lnTo>
                    <a:cubicBezTo>
                      <a:pt x="801686" y="339698"/>
                      <a:pt x="801686" y="358802"/>
                      <a:pt x="792689" y="37426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114300" y="28575"/>
                <a:ext cx="584200" cy="669925"/>
              </a:xfrm>
              <a:prstGeom prst="rect">
                <a:avLst/>
              </a:prstGeom>
            </p:spPr>
            <p:txBody>
              <a:bodyPr lIns="49043" tIns="49043" rIns="49043" bIns="49043" rtlCol="0" anchor="ctr"/>
              <a:lstStyle/>
              <a:p>
                <a:pPr algn="ctr">
                  <a:lnSpc>
                    <a:spcPts val="2605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8280042" y="1378260"/>
              <a:ext cx="2726560" cy="2361078"/>
              <a:chOff x="-3" y="21491"/>
              <a:chExt cx="4282440" cy="37084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-3" y="21491"/>
                <a:ext cx="4282440" cy="3708400"/>
              </a:xfrm>
              <a:custGeom>
                <a:avLst/>
                <a:gdLst/>
                <a:ahLst/>
                <a:cxnLst/>
                <a:rect l="l" t="t" r="r" b="b"/>
                <a:pathLst>
                  <a:path w="4282440" h="370840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9133" b="-9133"/>
                </a:stretch>
              </a:blip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7849718" y="3917868"/>
              <a:ext cx="3587212" cy="4789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25"/>
                </a:lnSpc>
              </a:pPr>
              <a:r>
                <a:rPr lang="en-US" sz="1375" b="1">
                  <a:solidFill>
                    <a:srgbClr val="000B5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Md. Soebul Islam, MBA,CA (Inter)AFA</a:t>
              </a:r>
            </a:p>
            <a:p>
              <a:pPr algn="ctr">
                <a:lnSpc>
                  <a:spcPts val="1925"/>
                </a:lnSpc>
              </a:pPr>
              <a:endParaRPr lang="en-US" sz="1375" b="1">
                <a:solidFill>
                  <a:srgbClr val="000B5D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84664" y="4147699"/>
              <a:ext cx="3917319" cy="249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35"/>
                </a:lnSpc>
              </a:pPr>
              <a:r>
                <a:rPr lang="en-US" sz="1453" b="1">
                  <a:solidFill>
                    <a:srgbClr val="000B5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Managing Director</a:t>
              </a:r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7414063" y="4537319"/>
            <a:ext cx="4458521" cy="4833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2954" lvl="1" indent="-151477" algn="l">
              <a:lnSpc>
                <a:spcPts val="1739"/>
              </a:lnSpc>
              <a:buFont typeface="Arial"/>
              <a:buChar char="•"/>
            </a:pPr>
            <a:r>
              <a:rPr lang="en-US" sz="1403" dirty="0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20 years of experience in Telco, outsourcing and various MNC’s, Health sector and Financial institution consultancies. Proven Outsourcing leadership exposer in local and global perspective.</a:t>
            </a:r>
          </a:p>
          <a:p>
            <a:pPr marL="302954" lvl="1" indent="-151477" algn="l">
              <a:lnSpc>
                <a:spcPts val="1739"/>
              </a:lnSpc>
              <a:buFont typeface="Arial"/>
              <a:buChar char="•"/>
            </a:pPr>
            <a:r>
              <a:rPr lang="en-US" sz="1403" dirty="0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Core expertise in F&amp;A operations, Transformation &amp; Change Management, (at local and global level), Project Management, Process simplification.</a:t>
            </a:r>
          </a:p>
          <a:p>
            <a:pPr marL="302954" lvl="1" indent="-151477" algn="l">
              <a:lnSpc>
                <a:spcPts val="1739"/>
              </a:lnSpc>
              <a:buFont typeface="Arial"/>
              <a:buChar char="•"/>
            </a:pPr>
            <a:r>
              <a:rPr lang="en-US" sz="1403" dirty="0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16 Years work experience with Grameenphone and Telenor Business Units and accustomed with the work process, culture and leadership practice.</a:t>
            </a:r>
          </a:p>
          <a:p>
            <a:pPr marL="302954" lvl="1" indent="-151477" algn="l">
              <a:lnSpc>
                <a:spcPts val="1739"/>
              </a:lnSpc>
              <a:buFont typeface="Arial"/>
              <a:buChar char="•"/>
            </a:pPr>
            <a:r>
              <a:rPr lang="en-US" sz="1403" dirty="0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Worked for GP, Telenor Servia, Telenor Montenegro, Accenture, Unilever, </a:t>
            </a:r>
            <a:r>
              <a:rPr lang="en-US" sz="1403" dirty="0" err="1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Youngone</a:t>
            </a:r>
            <a:r>
              <a:rPr lang="en-US" sz="1403" dirty="0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 group, Asian Development Bank consultancies</a:t>
            </a:r>
          </a:p>
          <a:p>
            <a:pPr marL="302954" lvl="1" indent="-151477" algn="l">
              <a:lnSpc>
                <a:spcPts val="1739"/>
              </a:lnSpc>
              <a:buFont typeface="Arial"/>
              <a:buChar char="•"/>
            </a:pPr>
            <a:r>
              <a:rPr lang="en-US" sz="1403" dirty="0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Trained onsite in London Business School-UK, Telenor Head Quarter Oslo.</a:t>
            </a:r>
          </a:p>
          <a:p>
            <a:pPr marL="302954" lvl="1" indent="-151477" algn="l">
              <a:lnSpc>
                <a:spcPts val="1739"/>
              </a:lnSpc>
              <a:buFont typeface="Arial"/>
              <a:buChar char="•"/>
            </a:pPr>
            <a:r>
              <a:rPr lang="en-US" sz="1403" dirty="0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Professional educational – MBA major in Accounting, CU, Chartered Accountancy (Inter) KPMG Bangladesh, Associate of Financial Accountant (UK)</a:t>
            </a:r>
          </a:p>
        </p:txBody>
      </p:sp>
      <p:grpSp>
        <p:nvGrpSpPr>
          <p:cNvPr id="38" name="Group 38"/>
          <p:cNvGrpSpPr/>
          <p:nvPr/>
        </p:nvGrpSpPr>
        <p:grpSpPr>
          <a:xfrm rot="-2700000">
            <a:off x="-1115571" y="6902047"/>
            <a:ext cx="3086100" cy="2652117"/>
            <a:chOff x="0" y="0"/>
            <a:chExt cx="812800" cy="6985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B7AD6E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5717371" y="151902"/>
            <a:ext cx="6853259" cy="876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97"/>
              </a:lnSpc>
            </a:pPr>
            <a:r>
              <a:rPr lang="en-US" sz="4855" b="1">
                <a:solidFill>
                  <a:srgbClr val="000B5D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FOUNDERS PORTFOLIO</a:t>
            </a:r>
          </a:p>
        </p:txBody>
      </p:sp>
      <p:grpSp>
        <p:nvGrpSpPr>
          <p:cNvPr id="42" name="Group 42"/>
          <p:cNvGrpSpPr/>
          <p:nvPr/>
        </p:nvGrpSpPr>
        <p:grpSpPr>
          <a:xfrm rot="-5474255">
            <a:off x="-514350" y="7998210"/>
            <a:ext cx="3086100" cy="3086100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310462"/>
                  </a:lnTo>
                  <a:lnTo>
                    <a:pt x="657569" y="812800"/>
                  </a:lnTo>
                  <a:lnTo>
                    <a:pt x="155231" y="812800"/>
                  </a:lnTo>
                  <a:lnTo>
                    <a:pt x="0" y="31046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DDD9B9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127000" y="222250"/>
              <a:ext cx="558800" cy="539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48" name="Group 27">
            <a:extLst>
              <a:ext uri="{FF2B5EF4-FFF2-40B4-BE49-F238E27FC236}">
                <a16:creationId xmlns:a16="http://schemas.microsoft.com/office/drawing/2014/main" id="{4F239797-C16E-4479-B9DD-BD5702DFEB34}"/>
              </a:ext>
            </a:extLst>
          </p:cNvPr>
          <p:cNvGrpSpPr/>
          <p:nvPr/>
        </p:nvGrpSpPr>
        <p:grpSpPr>
          <a:xfrm>
            <a:off x="13131739" y="1124049"/>
            <a:ext cx="3111328" cy="2673797"/>
            <a:chOff x="0" y="0"/>
            <a:chExt cx="812800" cy="698500"/>
          </a:xfrm>
        </p:grpSpPr>
        <p:sp>
          <p:nvSpPr>
            <p:cNvPr id="56" name="Freeform 28">
              <a:extLst>
                <a:ext uri="{FF2B5EF4-FFF2-40B4-BE49-F238E27FC236}">
                  <a16:creationId xmlns:a16="http://schemas.microsoft.com/office/drawing/2014/main" id="{974486D8-EBFB-4A60-937F-FBCFB035BAB2}"/>
                </a:ext>
              </a:extLst>
            </p:cNvPr>
            <p:cNvSpPr/>
            <p:nvPr/>
          </p:nvSpPr>
          <p:spPr>
            <a:xfrm>
              <a:off x="4300" y="0"/>
              <a:ext cx="804199" cy="698500"/>
            </a:xfrm>
            <a:custGeom>
              <a:avLst/>
              <a:gdLst/>
              <a:ahLst/>
              <a:cxnLst/>
              <a:rect l="l" t="t" r="r" b="b"/>
              <a:pathLst>
                <a:path w="804199" h="698500">
                  <a:moveTo>
                    <a:pt x="797238" y="368607"/>
                  </a:moveTo>
                  <a:lnTo>
                    <a:pt x="616562" y="679143"/>
                  </a:lnTo>
                  <a:cubicBezTo>
                    <a:pt x="609590" y="691127"/>
                    <a:pt x="596770" y="698500"/>
                    <a:pt x="582905" y="698500"/>
                  </a:cubicBezTo>
                  <a:lnTo>
                    <a:pt x="221295" y="698500"/>
                  </a:lnTo>
                  <a:cubicBezTo>
                    <a:pt x="207430" y="698500"/>
                    <a:pt x="194610" y="691127"/>
                    <a:pt x="187638" y="679143"/>
                  </a:cubicBezTo>
                  <a:lnTo>
                    <a:pt x="6962" y="368607"/>
                  </a:lnTo>
                  <a:cubicBezTo>
                    <a:pt x="0" y="356641"/>
                    <a:pt x="0" y="341859"/>
                    <a:pt x="6962" y="329893"/>
                  </a:cubicBezTo>
                  <a:lnTo>
                    <a:pt x="187638" y="19357"/>
                  </a:lnTo>
                  <a:cubicBezTo>
                    <a:pt x="194610" y="7373"/>
                    <a:pt x="207430" y="0"/>
                    <a:pt x="221295" y="0"/>
                  </a:cubicBezTo>
                  <a:lnTo>
                    <a:pt x="582905" y="0"/>
                  </a:lnTo>
                  <a:cubicBezTo>
                    <a:pt x="596770" y="0"/>
                    <a:pt x="609590" y="7373"/>
                    <a:pt x="616562" y="19357"/>
                  </a:cubicBezTo>
                  <a:lnTo>
                    <a:pt x="797238" y="329893"/>
                  </a:lnTo>
                  <a:cubicBezTo>
                    <a:pt x="804200" y="341859"/>
                    <a:pt x="804200" y="356641"/>
                    <a:pt x="797238" y="368607"/>
                  </a:cubicBezTo>
                  <a:close/>
                </a:path>
              </a:pathLst>
            </a:custGeom>
            <a:solidFill>
              <a:srgbClr val="000B5D"/>
            </a:solidFill>
          </p:spPr>
        </p:sp>
        <p:sp>
          <p:nvSpPr>
            <p:cNvPr id="57" name="TextBox 29">
              <a:extLst>
                <a:ext uri="{FF2B5EF4-FFF2-40B4-BE49-F238E27FC236}">
                  <a16:creationId xmlns:a16="http://schemas.microsoft.com/office/drawing/2014/main" id="{AB09D284-6414-4C79-BA9F-8872A6126406}"/>
                </a:ext>
              </a:extLst>
            </p:cNvPr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49043" tIns="49043" rIns="49043" bIns="49043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49" name="Group 30">
            <a:extLst>
              <a:ext uri="{FF2B5EF4-FFF2-40B4-BE49-F238E27FC236}">
                <a16:creationId xmlns:a16="http://schemas.microsoft.com/office/drawing/2014/main" id="{8DFC2BCD-BC86-4F35-BE63-B689F0880E4A}"/>
              </a:ext>
            </a:extLst>
          </p:cNvPr>
          <p:cNvGrpSpPr/>
          <p:nvPr/>
        </p:nvGrpSpPr>
        <p:grpSpPr>
          <a:xfrm>
            <a:off x="13216093" y="1196541"/>
            <a:ext cx="2942620" cy="2528814"/>
            <a:chOff x="0" y="0"/>
            <a:chExt cx="812800" cy="698500"/>
          </a:xfrm>
        </p:grpSpPr>
        <p:sp>
          <p:nvSpPr>
            <p:cNvPr id="54" name="Freeform 31">
              <a:extLst>
                <a:ext uri="{FF2B5EF4-FFF2-40B4-BE49-F238E27FC236}">
                  <a16:creationId xmlns:a16="http://schemas.microsoft.com/office/drawing/2014/main" id="{BE74339B-EEE6-4F0B-8317-45957615F38E}"/>
                </a:ext>
              </a:extLst>
            </p:cNvPr>
            <p:cNvSpPr/>
            <p:nvPr/>
          </p:nvSpPr>
          <p:spPr>
            <a:xfrm>
              <a:off x="5557" y="0"/>
              <a:ext cx="801685" cy="698500"/>
            </a:xfrm>
            <a:custGeom>
              <a:avLst/>
              <a:gdLst/>
              <a:ahLst/>
              <a:cxnLst/>
              <a:rect l="l" t="t" r="r" b="b"/>
              <a:pathLst>
                <a:path w="801685" h="698500">
                  <a:moveTo>
                    <a:pt x="792689" y="374265"/>
                  </a:moveTo>
                  <a:lnTo>
                    <a:pt x="618597" y="673485"/>
                  </a:lnTo>
                  <a:cubicBezTo>
                    <a:pt x="609586" y="688972"/>
                    <a:pt x="593020" y="698500"/>
                    <a:pt x="575102" y="698500"/>
                  </a:cubicBezTo>
                  <a:lnTo>
                    <a:pt x="226584" y="698500"/>
                  </a:lnTo>
                  <a:cubicBezTo>
                    <a:pt x="208666" y="698500"/>
                    <a:pt x="192100" y="688972"/>
                    <a:pt x="183089" y="673485"/>
                  </a:cubicBezTo>
                  <a:lnTo>
                    <a:pt x="8997" y="374265"/>
                  </a:lnTo>
                  <a:cubicBezTo>
                    <a:pt x="0" y="358802"/>
                    <a:pt x="0" y="339698"/>
                    <a:pt x="8997" y="324235"/>
                  </a:cubicBezTo>
                  <a:lnTo>
                    <a:pt x="183089" y="25015"/>
                  </a:lnTo>
                  <a:cubicBezTo>
                    <a:pt x="192100" y="9528"/>
                    <a:pt x="208666" y="0"/>
                    <a:pt x="226584" y="0"/>
                  </a:cubicBezTo>
                  <a:lnTo>
                    <a:pt x="575102" y="0"/>
                  </a:lnTo>
                  <a:cubicBezTo>
                    <a:pt x="593020" y="0"/>
                    <a:pt x="609586" y="9528"/>
                    <a:pt x="618597" y="25015"/>
                  </a:cubicBezTo>
                  <a:lnTo>
                    <a:pt x="792689" y="324235"/>
                  </a:lnTo>
                  <a:cubicBezTo>
                    <a:pt x="801686" y="339698"/>
                    <a:pt x="801686" y="358802"/>
                    <a:pt x="792689" y="37426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5" name="TextBox 32">
              <a:extLst>
                <a:ext uri="{FF2B5EF4-FFF2-40B4-BE49-F238E27FC236}">
                  <a16:creationId xmlns:a16="http://schemas.microsoft.com/office/drawing/2014/main" id="{7BB01ACD-749F-47E1-9824-053B0BC28123}"/>
                </a:ext>
              </a:extLst>
            </p:cNvPr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49043" tIns="49043" rIns="49043" bIns="49043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pic>
        <p:nvPicPr>
          <p:cNvPr id="59" name="Picture 58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3AC662FA-1CDB-45C6-9079-8CA2B9E8CC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06" y="1299990"/>
            <a:ext cx="2678312" cy="23751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" name="TextBox 35">
            <a:extLst>
              <a:ext uri="{FF2B5EF4-FFF2-40B4-BE49-F238E27FC236}">
                <a16:creationId xmlns:a16="http://schemas.microsoft.com/office/drawing/2014/main" id="{04B5694E-D3E7-4BC3-8125-37BADF19A1E5}"/>
              </a:ext>
            </a:extLst>
          </p:cNvPr>
          <p:cNvSpPr txBox="1"/>
          <p:nvPr/>
        </p:nvSpPr>
        <p:spPr>
          <a:xfrm>
            <a:off x="12893797" y="3833699"/>
            <a:ext cx="3587212" cy="478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5"/>
              </a:lnSpc>
            </a:pPr>
            <a:r>
              <a:rPr lang="en-US" sz="1375" b="1" dirty="0" err="1">
                <a:solidFill>
                  <a:srgbClr val="000B5D"/>
                </a:solidFill>
                <a:latin typeface="Poppins Bold"/>
                <a:ea typeface="Poppins Bold"/>
                <a:cs typeface="Poppins Bold"/>
                <a:sym typeface="Poppins Bold"/>
              </a:rPr>
              <a:t>Ruhul</a:t>
            </a:r>
            <a:r>
              <a:rPr lang="en-US" sz="1375" b="1" dirty="0">
                <a:solidFill>
                  <a:srgbClr val="000B5D"/>
                </a:solidFill>
                <a:latin typeface="Poppins Bold"/>
                <a:ea typeface="Poppins Bold"/>
                <a:cs typeface="Poppins Bold"/>
                <a:sym typeface="Poppins Bold"/>
              </a:rPr>
              <a:t> Amin,</a:t>
            </a:r>
          </a:p>
          <a:p>
            <a:pPr algn="ctr">
              <a:lnSpc>
                <a:spcPts val="1925"/>
              </a:lnSpc>
            </a:pPr>
            <a:endParaRPr lang="en-US" sz="1375" b="1" dirty="0">
              <a:solidFill>
                <a:srgbClr val="000B5D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52" name="TextBox 36">
            <a:extLst>
              <a:ext uri="{FF2B5EF4-FFF2-40B4-BE49-F238E27FC236}">
                <a16:creationId xmlns:a16="http://schemas.microsoft.com/office/drawing/2014/main" id="{2C5B6123-21F5-4739-8489-8D2396603FF7}"/>
              </a:ext>
            </a:extLst>
          </p:cNvPr>
          <p:cNvSpPr txBox="1"/>
          <p:nvPr/>
        </p:nvSpPr>
        <p:spPr>
          <a:xfrm>
            <a:off x="12728743" y="4063530"/>
            <a:ext cx="3917319" cy="249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5"/>
              </a:lnSpc>
            </a:pPr>
            <a:r>
              <a:rPr lang="en-US" sz="1453" b="1" dirty="0">
                <a:solidFill>
                  <a:srgbClr val="000B5D"/>
                </a:solidFill>
                <a:latin typeface="Poppins Bold"/>
                <a:ea typeface="Poppins Bold"/>
                <a:cs typeface="Poppins Bold"/>
                <a:sym typeface="Poppins Bold"/>
              </a:rPr>
              <a:t>Director HR</a:t>
            </a:r>
          </a:p>
        </p:txBody>
      </p:sp>
      <p:sp>
        <p:nvSpPr>
          <p:cNvPr id="62" name="TextBox 37">
            <a:extLst>
              <a:ext uri="{FF2B5EF4-FFF2-40B4-BE49-F238E27FC236}">
                <a16:creationId xmlns:a16="http://schemas.microsoft.com/office/drawing/2014/main" id="{7057EA8B-11E6-44CA-A6E4-CB531988AF9F}"/>
              </a:ext>
            </a:extLst>
          </p:cNvPr>
          <p:cNvSpPr txBox="1"/>
          <p:nvPr/>
        </p:nvSpPr>
        <p:spPr>
          <a:xfrm>
            <a:off x="12458140" y="4422500"/>
            <a:ext cx="4458521" cy="4356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2954" lvl="1" indent="-151477" algn="l">
              <a:lnSpc>
                <a:spcPts val="1739"/>
              </a:lnSpc>
              <a:buFont typeface="Arial"/>
              <a:buChar char="•"/>
            </a:pPr>
            <a:r>
              <a:rPr lang="en-US" sz="1403" dirty="0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An entrepreneur with 23 years of Management experience in Customer Service, HR/OD and Management Consulting.</a:t>
            </a:r>
          </a:p>
          <a:p>
            <a:pPr marL="302954" lvl="1" indent="-151477" algn="l">
              <a:lnSpc>
                <a:spcPts val="1739"/>
              </a:lnSpc>
              <a:buFont typeface="Arial"/>
              <a:buChar char="•"/>
            </a:pPr>
            <a:r>
              <a:rPr lang="en-US" sz="1403" dirty="0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19 years work experience with Grameenphone and Telenor, Oslo and accustomed with the work process, culture and leadership practice.</a:t>
            </a:r>
          </a:p>
          <a:p>
            <a:pPr marL="302954" lvl="1" indent="-151477" algn="l">
              <a:lnSpc>
                <a:spcPts val="1739"/>
              </a:lnSpc>
              <a:buFont typeface="Arial"/>
              <a:buChar char="•"/>
            </a:pPr>
            <a:r>
              <a:rPr lang="en-US" sz="1403" dirty="0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Worked in GP from Dec 1997–Dec 2012 and Telenor HQ 2013– 2017.</a:t>
            </a:r>
          </a:p>
          <a:p>
            <a:pPr marL="302954" lvl="1" indent="-151477" algn="l">
              <a:lnSpc>
                <a:spcPts val="1739"/>
              </a:lnSpc>
              <a:buFont typeface="Arial"/>
              <a:buChar char="•"/>
            </a:pPr>
            <a:r>
              <a:rPr lang="en-US" sz="1403" dirty="0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Co-Founder </a:t>
            </a:r>
            <a:r>
              <a:rPr lang="en-US" sz="1403" dirty="0" err="1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Agilex</a:t>
            </a:r>
            <a:r>
              <a:rPr lang="en-US" sz="1403" dirty="0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 HR Solutions, </a:t>
            </a:r>
            <a:r>
              <a:rPr lang="en-US" sz="1403" dirty="0" err="1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ProNET</a:t>
            </a:r>
            <a:r>
              <a:rPr lang="en-US" sz="1403" dirty="0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 (BD), </a:t>
            </a:r>
            <a:r>
              <a:rPr lang="en-US" sz="1403" dirty="0" err="1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Udoy</a:t>
            </a:r>
            <a:r>
              <a:rPr lang="en-US" sz="1403" dirty="0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 International (Malaysia), Buy Sale Buy (US).</a:t>
            </a:r>
          </a:p>
          <a:p>
            <a:pPr marL="302954" lvl="1" indent="-151477" algn="l">
              <a:lnSpc>
                <a:spcPts val="1739"/>
              </a:lnSpc>
              <a:buFont typeface="Arial"/>
              <a:buChar char="•"/>
            </a:pPr>
            <a:r>
              <a:rPr lang="en-US" sz="1403" dirty="0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Training &amp; Certifications in Lean 6-Sigma Green Belt, Program Management, Telenor Core Leadership Program, Workday HRIS, HR Analytics</a:t>
            </a:r>
          </a:p>
          <a:p>
            <a:pPr marL="302954" lvl="1" indent="-151477" algn="l">
              <a:lnSpc>
                <a:spcPts val="1739"/>
              </a:lnSpc>
              <a:buFont typeface="Arial"/>
              <a:buChar char="•"/>
            </a:pPr>
            <a:r>
              <a:rPr lang="en-US" sz="1403" dirty="0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Core expertise in People &amp; OD, Transformation &amp; Change Management (at local and global level), Project/PMO, Collaboration, Business Process, Policy, Reporting, and CRM/HRIS/ERP systems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40556" y="1698282"/>
            <a:ext cx="9423384" cy="1244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95"/>
              </a:lnSpc>
            </a:pPr>
            <a:r>
              <a:rPr lang="en-US" sz="6854" b="1">
                <a:solidFill>
                  <a:srgbClr val="000B5D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CONTACT US</a:t>
            </a:r>
          </a:p>
        </p:txBody>
      </p:sp>
      <p:sp>
        <p:nvSpPr>
          <p:cNvPr id="3" name="Freeform 3"/>
          <p:cNvSpPr/>
          <p:nvPr/>
        </p:nvSpPr>
        <p:spPr>
          <a:xfrm>
            <a:off x="978308" y="5567517"/>
            <a:ext cx="725004" cy="725004"/>
          </a:xfrm>
          <a:custGeom>
            <a:avLst/>
            <a:gdLst/>
            <a:ahLst/>
            <a:cxnLst/>
            <a:rect l="l" t="t" r="r" b="b"/>
            <a:pathLst>
              <a:path w="725004" h="725004">
                <a:moveTo>
                  <a:pt x="0" y="0"/>
                </a:moveTo>
                <a:lnTo>
                  <a:pt x="725004" y="0"/>
                </a:lnTo>
                <a:lnTo>
                  <a:pt x="725004" y="725004"/>
                </a:lnTo>
                <a:lnTo>
                  <a:pt x="0" y="7250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78308" y="6611771"/>
            <a:ext cx="725004" cy="725004"/>
          </a:xfrm>
          <a:custGeom>
            <a:avLst/>
            <a:gdLst/>
            <a:ahLst/>
            <a:cxnLst/>
            <a:rect l="l" t="t" r="r" b="b"/>
            <a:pathLst>
              <a:path w="725004" h="725004">
                <a:moveTo>
                  <a:pt x="0" y="0"/>
                </a:moveTo>
                <a:lnTo>
                  <a:pt x="725004" y="0"/>
                </a:lnTo>
                <a:lnTo>
                  <a:pt x="725004" y="725003"/>
                </a:lnTo>
                <a:lnTo>
                  <a:pt x="0" y="7250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66453" y="3500186"/>
            <a:ext cx="725004" cy="725004"/>
          </a:xfrm>
          <a:custGeom>
            <a:avLst/>
            <a:gdLst/>
            <a:ahLst/>
            <a:cxnLst/>
            <a:rect l="l" t="t" r="r" b="b"/>
            <a:pathLst>
              <a:path w="725004" h="725004">
                <a:moveTo>
                  <a:pt x="0" y="0"/>
                </a:moveTo>
                <a:lnTo>
                  <a:pt x="725003" y="0"/>
                </a:lnTo>
                <a:lnTo>
                  <a:pt x="725003" y="725004"/>
                </a:lnTo>
                <a:lnTo>
                  <a:pt x="0" y="7250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66453" y="7698724"/>
            <a:ext cx="736859" cy="736859"/>
          </a:xfrm>
          <a:custGeom>
            <a:avLst/>
            <a:gdLst/>
            <a:ahLst/>
            <a:cxnLst/>
            <a:rect l="l" t="t" r="r" b="b"/>
            <a:pathLst>
              <a:path w="736859" h="736859">
                <a:moveTo>
                  <a:pt x="0" y="0"/>
                </a:moveTo>
                <a:lnTo>
                  <a:pt x="736859" y="0"/>
                </a:lnTo>
                <a:lnTo>
                  <a:pt x="736859" y="736859"/>
                </a:lnTo>
                <a:lnTo>
                  <a:pt x="0" y="736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781114" y="3481136"/>
            <a:ext cx="9650219" cy="182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4"/>
              </a:lnSpc>
            </a:pPr>
            <a:r>
              <a:rPr lang="en-US" sz="239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Dhaka Office:</a:t>
            </a:r>
            <a:r>
              <a:rPr lang="en-US" sz="239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Haveily Complex, KA-6, (2nd Elevator, Level-6C), Bashundhara Road, Jagannathpur,Dhaka-1229, Bangladesh.</a:t>
            </a:r>
          </a:p>
          <a:p>
            <a:pPr algn="l">
              <a:lnSpc>
                <a:spcPts val="2874"/>
              </a:lnSpc>
            </a:pPr>
            <a:endParaRPr lang="en-US" sz="2395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874"/>
              </a:lnSpc>
            </a:pPr>
            <a:r>
              <a:rPr lang="en-US" sz="239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Chattagram Office: </a:t>
            </a:r>
            <a:r>
              <a:rPr lang="en-US" sz="239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Delowar Bhaban (3rd Floor), 104 Agrabad Commercial Area, Chattogram 4100, Bangladesh.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-2493754" y="9258300"/>
            <a:ext cx="4185210" cy="2172476"/>
            <a:chOff x="0" y="0"/>
            <a:chExt cx="1345639" cy="698500"/>
          </a:xfrm>
        </p:grpSpPr>
        <p:sp>
          <p:nvSpPr>
            <p:cNvPr id="9" name="Freeform 9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DDD9B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19050"/>
              <a:ext cx="111703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2201820" y="9825097"/>
            <a:ext cx="8377487" cy="2964361"/>
            <a:chOff x="0" y="0"/>
            <a:chExt cx="1974009" cy="698500"/>
          </a:xfrm>
        </p:grpSpPr>
        <p:sp>
          <p:nvSpPr>
            <p:cNvPr id="12" name="Freeform 12"/>
            <p:cNvSpPr/>
            <p:nvPr/>
          </p:nvSpPr>
          <p:spPr>
            <a:xfrm>
              <a:off x="1952" y="0"/>
              <a:ext cx="1970105" cy="698500"/>
            </a:xfrm>
            <a:custGeom>
              <a:avLst/>
              <a:gdLst/>
              <a:ahLst/>
              <a:cxnLst/>
              <a:rect l="l" t="t" r="r" b="b"/>
              <a:pathLst>
                <a:path w="1970105" h="698500">
                  <a:moveTo>
                    <a:pt x="1966944" y="358037"/>
                  </a:moveTo>
                  <a:lnTo>
                    <a:pt x="1773969" y="689713"/>
                  </a:lnTo>
                  <a:cubicBezTo>
                    <a:pt x="1770804" y="695153"/>
                    <a:pt x="1764985" y="698500"/>
                    <a:pt x="1758691" y="698500"/>
                  </a:cubicBezTo>
                  <a:lnTo>
                    <a:pt x="211413" y="698500"/>
                  </a:lnTo>
                  <a:cubicBezTo>
                    <a:pt x="205120" y="698500"/>
                    <a:pt x="199301" y="695153"/>
                    <a:pt x="196136" y="689713"/>
                  </a:cubicBezTo>
                  <a:lnTo>
                    <a:pt x="3160" y="358037"/>
                  </a:lnTo>
                  <a:cubicBezTo>
                    <a:pt x="0" y="352605"/>
                    <a:pt x="0" y="345895"/>
                    <a:pt x="3160" y="340463"/>
                  </a:cubicBezTo>
                  <a:lnTo>
                    <a:pt x="196136" y="8787"/>
                  </a:lnTo>
                  <a:cubicBezTo>
                    <a:pt x="199301" y="3347"/>
                    <a:pt x="205120" y="0"/>
                    <a:pt x="211413" y="0"/>
                  </a:cubicBezTo>
                  <a:lnTo>
                    <a:pt x="1758691" y="0"/>
                  </a:lnTo>
                  <a:cubicBezTo>
                    <a:pt x="1764985" y="0"/>
                    <a:pt x="1770804" y="3347"/>
                    <a:pt x="1773969" y="8787"/>
                  </a:cubicBezTo>
                  <a:lnTo>
                    <a:pt x="1966944" y="340463"/>
                  </a:lnTo>
                  <a:cubicBezTo>
                    <a:pt x="1970105" y="345895"/>
                    <a:pt x="1970105" y="352605"/>
                    <a:pt x="1966944" y="358037"/>
                  </a:cubicBezTo>
                  <a:close/>
                </a:path>
              </a:pathLst>
            </a:custGeom>
            <a:solidFill>
              <a:srgbClr val="B7AD6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14300" y="19050"/>
              <a:ext cx="174540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032027" y="1255392"/>
            <a:ext cx="5466887" cy="2330394"/>
            <a:chOff x="0" y="0"/>
            <a:chExt cx="1638616" cy="698500"/>
          </a:xfrm>
        </p:grpSpPr>
        <p:sp>
          <p:nvSpPr>
            <p:cNvPr id="15" name="Freeform 15"/>
            <p:cNvSpPr/>
            <p:nvPr/>
          </p:nvSpPr>
          <p:spPr>
            <a:xfrm>
              <a:off x="2991" y="0"/>
              <a:ext cx="1632633" cy="698500"/>
            </a:xfrm>
            <a:custGeom>
              <a:avLst/>
              <a:gdLst/>
              <a:ahLst/>
              <a:cxnLst/>
              <a:rect l="l" t="t" r="r" b="b"/>
              <a:pathLst>
                <a:path w="1632633" h="698500">
                  <a:moveTo>
                    <a:pt x="1627791" y="362714"/>
                  </a:moveTo>
                  <a:lnTo>
                    <a:pt x="1440259" y="685036"/>
                  </a:lnTo>
                  <a:cubicBezTo>
                    <a:pt x="1435409" y="693372"/>
                    <a:pt x="1426492" y="698500"/>
                    <a:pt x="1416847" y="698500"/>
                  </a:cubicBezTo>
                  <a:lnTo>
                    <a:pt x="215787" y="698500"/>
                  </a:lnTo>
                  <a:cubicBezTo>
                    <a:pt x="206142" y="698500"/>
                    <a:pt x="197225" y="693372"/>
                    <a:pt x="192375" y="685036"/>
                  </a:cubicBezTo>
                  <a:lnTo>
                    <a:pt x="4843" y="362714"/>
                  </a:lnTo>
                  <a:cubicBezTo>
                    <a:pt x="0" y="354391"/>
                    <a:pt x="0" y="344109"/>
                    <a:pt x="4843" y="335786"/>
                  </a:cubicBezTo>
                  <a:lnTo>
                    <a:pt x="192375" y="13464"/>
                  </a:lnTo>
                  <a:cubicBezTo>
                    <a:pt x="197225" y="5128"/>
                    <a:pt x="206142" y="0"/>
                    <a:pt x="215787" y="0"/>
                  </a:cubicBezTo>
                  <a:lnTo>
                    <a:pt x="1416847" y="0"/>
                  </a:lnTo>
                  <a:cubicBezTo>
                    <a:pt x="1426492" y="0"/>
                    <a:pt x="1435409" y="5128"/>
                    <a:pt x="1440259" y="13464"/>
                  </a:cubicBezTo>
                  <a:lnTo>
                    <a:pt x="1627791" y="335786"/>
                  </a:lnTo>
                  <a:cubicBezTo>
                    <a:pt x="1632634" y="344109"/>
                    <a:pt x="1632634" y="354391"/>
                    <a:pt x="1627791" y="362714"/>
                  </a:cubicBezTo>
                  <a:close/>
                </a:path>
              </a:pathLst>
            </a:custGeom>
            <a:solidFill>
              <a:srgbClr val="DDD9B9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14300" y="19050"/>
              <a:ext cx="1410016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075875" y="1832983"/>
            <a:ext cx="9831143" cy="8448639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1663" y="0"/>
              <a:ext cx="809473" cy="698500"/>
            </a:xfrm>
            <a:custGeom>
              <a:avLst/>
              <a:gdLst/>
              <a:ahLst/>
              <a:cxnLst/>
              <a:rect l="l" t="t" r="r" b="b"/>
              <a:pathLst>
                <a:path w="809473" h="698500">
                  <a:moveTo>
                    <a:pt x="806781" y="356737"/>
                  </a:moveTo>
                  <a:lnTo>
                    <a:pt x="612293" y="691013"/>
                  </a:lnTo>
                  <a:cubicBezTo>
                    <a:pt x="609596" y="695648"/>
                    <a:pt x="604638" y="698500"/>
                    <a:pt x="599275" y="698500"/>
                  </a:cubicBezTo>
                  <a:lnTo>
                    <a:pt x="210199" y="698500"/>
                  </a:lnTo>
                  <a:cubicBezTo>
                    <a:pt x="204836" y="698500"/>
                    <a:pt x="199878" y="695648"/>
                    <a:pt x="197181" y="691013"/>
                  </a:cubicBezTo>
                  <a:lnTo>
                    <a:pt x="2693" y="356737"/>
                  </a:lnTo>
                  <a:cubicBezTo>
                    <a:pt x="0" y="352109"/>
                    <a:pt x="0" y="346391"/>
                    <a:pt x="2693" y="341763"/>
                  </a:cubicBezTo>
                  <a:lnTo>
                    <a:pt x="197181" y="7487"/>
                  </a:lnTo>
                  <a:cubicBezTo>
                    <a:pt x="199878" y="2852"/>
                    <a:pt x="204836" y="0"/>
                    <a:pt x="210199" y="0"/>
                  </a:cubicBezTo>
                  <a:lnTo>
                    <a:pt x="599275" y="0"/>
                  </a:lnTo>
                  <a:cubicBezTo>
                    <a:pt x="604638" y="0"/>
                    <a:pt x="609596" y="2852"/>
                    <a:pt x="612293" y="7487"/>
                  </a:cubicBezTo>
                  <a:lnTo>
                    <a:pt x="806781" y="341763"/>
                  </a:lnTo>
                  <a:cubicBezTo>
                    <a:pt x="809474" y="346391"/>
                    <a:pt x="809474" y="352109"/>
                    <a:pt x="806781" y="356737"/>
                  </a:cubicBezTo>
                  <a:close/>
                </a:path>
              </a:pathLst>
            </a:custGeom>
            <a:solidFill>
              <a:srgbClr val="B7AD6E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450383" y="2085912"/>
            <a:ext cx="9266320" cy="8258626"/>
            <a:chOff x="0" y="0"/>
            <a:chExt cx="4160888" cy="3708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160888" cy="3708400"/>
            </a:xfrm>
            <a:custGeom>
              <a:avLst/>
              <a:gdLst/>
              <a:ahLst/>
              <a:cxnLst/>
              <a:rect l="l" t="t" r="r" b="b"/>
              <a:pathLst>
                <a:path w="4160888" h="3708400">
                  <a:moveTo>
                    <a:pt x="3120666" y="0"/>
                  </a:moveTo>
                  <a:lnTo>
                    <a:pt x="1040222" y="0"/>
                  </a:lnTo>
                  <a:lnTo>
                    <a:pt x="0" y="1854200"/>
                  </a:lnTo>
                  <a:lnTo>
                    <a:pt x="1040222" y="3708400"/>
                  </a:lnTo>
                  <a:lnTo>
                    <a:pt x="3120666" y="3708400"/>
                  </a:lnTo>
                  <a:lnTo>
                    <a:pt x="4160888" y="1854200"/>
                  </a:lnTo>
                  <a:close/>
                </a:path>
              </a:pathLst>
            </a:custGeom>
            <a:blipFill>
              <a:blip r:embed="rId10"/>
              <a:stretch>
                <a:fillRect l="-1460" t="-9956" r="-1460"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8677092" y="7123730"/>
            <a:ext cx="4473900" cy="3874196"/>
            <a:chOff x="0" y="0"/>
            <a:chExt cx="4282440" cy="37084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1"/>
              <a:stretch>
                <a:fillRect l="-23463" r="-23463"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12073883" y="8985306"/>
            <a:ext cx="2711731" cy="2330394"/>
            <a:chOff x="0" y="0"/>
            <a:chExt cx="812800" cy="698500"/>
          </a:xfrm>
        </p:grpSpPr>
        <p:sp>
          <p:nvSpPr>
            <p:cNvPr id="25" name="Freeform 25"/>
            <p:cNvSpPr/>
            <p:nvPr/>
          </p:nvSpPr>
          <p:spPr>
            <a:xfrm>
              <a:off x="6030" y="0"/>
              <a:ext cx="800739" cy="698500"/>
            </a:xfrm>
            <a:custGeom>
              <a:avLst/>
              <a:gdLst/>
              <a:ahLst/>
              <a:cxnLst/>
              <a:rect l="l" t="t" r="r" b="b"/>
              <a:pathLst>
                <a:path w="800739" h="698500">
                  <a:moveTo>
                    <a:pt x="790977" y="376395"/>
                  </a:moveTo>
                  <a:lnTo>
                    <a:pt x="619363" y="671355"/>
                  </a:lnTo>
                  <a:cubicBezTo>
                    <a:pt x="609585" y="688161"/>
                    <a:pt x="591609" y="698500"/>
                    <a:pt x="572165" y="698500"/>
                  </a:cubicBezTo>
                  <a:lnTo>
                    <a:pt x="228575" y="698500"/>
                  </a:lnTo>
                  <a:cubicBezTo>
                    <a:pt x="209131" y="698500"/>
                    <a:pt x="191155" y="688161"/>
                    <a:pt x="181377" y="671355"/>
                  </a:cubicBezTo>
                  <a:lnTo>
                    <a:pt x="9763" y="376395"/>
                  </a:lnTo>
                  <a:cubicBezTo>
                    <a:pt x="0" y="359615"/>
                    <a:pt x="0" y="338885"/>
                    <a:pt x="9763" y="322105"/>
                  </a:cubicBezTo>
                  <a:lnTo>
                    <a:pt x="181377" y="27145"/>
                  </a:lnTo>
                  <a:cubicBezTo>
                    <a:pt x="191155" y="10339"/>
                    <a:pt x="209131" y="0"/>
                    <a:pt x="228575" y="0"/>
                  </a:cubicBezTo>
                  <a:lnTo>
                    <a:pt x="572165" y="0"/>
                  </a:lnTo>
                  <a:cubicBezTo>
                    <a:pt x="591609" y="0"/>
                    <a:pt x="609585" y="10339"/>
                    <a:pt x="619363" y="27145"/>
                  </a:cubicBezTo>
                  <a:lnTo>
                    <a:pt x="790977" y="322105"/>
                  </a:lnTo>
                  <a:cubicBezTo>
                    <a:pt x="800740" y="338885"/>
                    <a:pt x="800740" y="359615"/>
                    <a:pt x="790977" y="376395"/>
                  </a:cubicBezTo>
                  <a:close/>
                </a:path>
              </a:pathLst>
            </a:custGeom>
            <a:solidFill>
              <a:srgbClr val="B7AD6E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8121536" y="7871802"/>
            <a:ext cx="1917447" cy="1647806"/>
            <a:chOff x="0" y="0"/>
            <a:chExt cx="812800" cy="698500"/>
          </a:xfrm>
        </p:grpSpPr>
        <p:sp>
          <p:nvSpPr>
            <p:cNvPr id="28" name="Freeform 28"/>
            <p:cNvSpPr/>
            <p:nvPr/>
          </p:nvSpPr>
          <p:spPr>
            <a:xfrm>
              <a:off x="8529" y="0"/>
              <a:ext cx="795743" cy="698500"/>
            </a:xfrm>
            <a:custGeom>
              <a:avLst/>
              <a:gdLst/>
              <a:ahLst/>
              <a:cxnLst/>
              <a:rect l="l" t="t" r="r" b="b"/>
              <a:pathLst>
                <a:path w="795743" h="698500">
                  <a:moveTo>
                    <a:pt x="781936" y="387639"/>
                  </a:moveTo>
                  <a:lnTo>
                    <a:pt x="623406" y="660111"/>
                  </a:lnTo>
                  <a:cubicBezTo>
                    <a:pt x="609578" y="683878"/>
                    <a:pt x="584155" y="698500"/>
                    <a:pt x="556657" y="698500"/>
                  </a:cubicBezTo>
                  <a:lnTo>
                    <a:pt x="239085" y="698500"/>
                  </a:lnTo>
                  <a:cubicBezTo>
                    <a:pt x="211587" y="698500"/>
                    <a:pt x="186164" y="683878"/>
                    <a:pt x="172336" y="660111"/>
                  </a:cubicBezTo>
                  <a:lnTo>
                    <a:pt x="13806" y="387639"/>
                  </a:lnTo>
                  <a:cubicBezTo>
                    <a:pt x="0" y="363908"/>
                    <a:pt x="0" y="334592"/>
                    <a:pt x="13806" y="310861"/>
                  </a:cubicBezTo>
                  <a:lnTo>
                    <a:pt x="172336" y="38389"/>
                  </a:lnTo>
                  <a:cubicBezTo>
                    <a:pt x="186164" y="14622"/>
                    <a:pt x="211587" y="0"/>
                    <a:pt x="239085" y="0"/>
                  </a:cubicBezTo>
                  <a:lnTo>
                    <a:pt x="556657" y="0"/>
                  </a:lnTo>
                  <a:cubicBezTo>
                    <a:pt x="584155" y="0"/>
                    <a:pt x="609578" y="14622"/>
                    <a:pt x="623406" y="38389"/>
                  </a:cubicBezTo>
                  <a:lnTo>
                    <a:pt x="781936" y="310861"/>
                  </a:lnTo>
                  <a:cubicBezTo>
                    <a:pt x="795742" y="334592"/>
                    <a:pt x="795742" y="363908"/>
                    <a:pt x="781936" y="387639"/>
                  </a:cubicBezTo>
                  <a:close/>
                </a:path>
              </a:pathLst>
            </a:custGeom>
            <a:solidFill>
              <a:srgbClr val="DDD9B9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1040556" y="526689"/>
            <a:ext cx="1457406" cy="1457406"/>
          </a:xfrm>
          <a:custGeom>
            <a:avLst/>
            <a:gdLst/>
            <a:ahLst/>
            <a:cxnLst/>
            <a:rect l="l" t="t" r="r" b="b"/>
            <a:pathLst>
              <a:path w="1457406" h="1457406">
                <a:moveTo>
                  <a:pt x="0" y="0"/>
                </a:moveTo>
                <a:lnTo>
                  <a:pt x="1457406" y="0"/>
                </a:lnTo>
                <a:lnTo>
                  <a:pt x="1457406" y="1457406"/>
                </a:lnTo>
                <a:lnTo>
                  <a:pt x="0" y="145740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966453" y="4584933"/>
            <a:ext cx="725004" cy="725004"/>
          </a:xfrm>
          <a:custGeom>
            <a:avLst/>
            <a:gdLst/>
            <a:ahLst/>
            <a:cxnLst/>
            <a:rect l="l" t="t" r="r" b="b"/>
            <a:pathLst>
              <a:path w="725004" h="725004">
                <a:moveTo>
                  <a:pt x="0" y="0"/>
                </a:moveTo>
                <a:lnTo>
                  <a:pt x="725003" y="0"/>
                </a:lnTo>
                <a:lnTo>
                  <a:pt x="725003" y="725003"/>
                </a:lnTo>
                <a:lnTo>
                  <a:pt x="0" y="7250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1912820" y="5500842"/>
            <a:ext cx="4693404" cy="853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83"/>
              </a:lnSpc>
            </a:pPr>
            <a:r>
              <a:rPr lang="en-US" sz="241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(880) 17 11506306- Soeb</a:t>
            </a:r>
          </a:p>
          <a:p>
            <a:pPr algn="l">
              <a:lnSpc>
                <a:spcPts val="3383"/>
              </a:lnSpc>
              <a:spcBef>
                <a:spcPct val="0"/>
              </a:spcBef>
            </a:pPr>
            <a:r>
              <a:rPr lang="en-US" sz="241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(880) 18 19380455- Saif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912820" y="6735802"/>
            <a:ext cx="4188743" cy="374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63"/>
              </a:lnSpc>
              <a:spcBef>
                <a:spcPct val="0"/>
              </a:spcBef>
            </a:pPr>
            <a:r>
              <a:rPr lang="en-US" sz="211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www.digiprobd.com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813969" y="7632049"/>
            <a:ext cx="4188743" cy="853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83"/>
              </a:lnSpc>
            </a:pPr>
            <a:r>
              <a:rPr lang="en-US" sz="241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soeb@digiprobd.com</a:t>
            </a:r>
          </a:p>
          <a:p>
            <a:pPr algn="l">
              <a:lnSpc>
                <a:spcPts val="3383"/>
              </a:lnSpc>
              <a:spcBef>
                <a:spcPct val="0"/>
              </a:spcBef>
            </a:pPr>
            <a:r>
              <a:rPr lang="en-US" sz="241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Saif@digiprobd.com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1672563" y="6817397"/>
            <a:ext cx="4576012" cy="0"/>
          </a:xfrm>
          <a:prstGeom prst="line">
            <a:avLst/>
          </a:prstGeom>
          <a:ln w="95250" cap="rnd">
            <a:solidFill>
              <a:srgbClr val="DDD9B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0000">
            <a:off x="-1672563" y="3374353"/>
            <a:ext cx="4576012" cy="0"/>
          </a:xfrm>
          <a:prstGeom prst="line">
            <a:avLst/>
          </a:prstGeom>
          <a:ln w="95250" cap="rnd">
            <a:solidFill>
              <a:srgbClr val="B7AD6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8745520" y="1647820"/>
            <a:ext cx="9542480" cy="8124328"/>
          </a:xfrm>
          <a:custGeom>
            <a:avLst/>
            <a:gdLst/>
            <a:ahLst/>
            <a:cxnLst/>
            <a:rect l="l" t="t" r="r" b="b"/>
            <a:pathLst>
              <a:path w="9542480" h="8124328">
                <a:moveTo>
                  <a:pt x="0" y="0"/>
                </a:moveTo>
                <a:lnTo>
                  <a:pt x="9542480" y="0"/>
                </a:lnTo>
                <a:lnTo>
                  <a:pt x="9542480" y="8124328"/>
                </a:lnTo>
                <a:lnTo>
                  <a:pt x="0" y="81243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3900086"/>
            <a:ext cx="8425875" cy="1332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26"/>
              </a:lnSpc>
            </a:pPr>
            <a:r>
              <a:rPr lang="en-US" sz="9326" b="1">
                <a:solidFill>
                  <a:srgbClr val="000B5D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THANK YOU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4920605"/>
            <a:ext cx="7973476" cy="925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67"/>
              </a:lnSpc>
            </a:pPr>
            <a:r>
              <a:rPr lang="en-US" sz="5191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FOR YOUR ATTENTION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54922" y="1321071"/>
            <a:ext cx="9525000" cy="9525000"/>
            <a:chOff x="0" y="0"/>
            <a:chExt cx="3356614" cy="33566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56614" cy="3356614"/>
            </a:xfrm>
            <a:custGeom>
              <a:avLst/>
              <a:gdLst/>
              <a:ahLst/>
              <a:cxnLst/>
              <a:rect l="l" t="t" r="r" b="b"/>
              <a:pathLst>
                <a:path w="3356614" h="3356614">
                  <a:moveTo>
                    <a:pt x="2517460" y="0"/>
                  </a:moveTo>
                  <a:lnTo>
                    <a:pt x="839153" y="0"/>
                  </a:lnTo>
                  <a:lnTo>
                    <a:pt x="0" y="1678307"/>
                  </a:lnTo>
                  <a:lnTo>
                    <a:pt x="839153" y="3356614"/>
                  </a:lnTo>
                  <a:lnTo>
                    <a:pt x="2517460" y="3356614"/>
                  </a:lnTo>
                  <a:lnTo>
                    <a:pt x="3356614" y="1678307"/>
                  </a:lnTo>
                  <a:close/>
                </a:path>
              </a:pathLst>
            </a:custGeom>
            <a:blipFill>
              <a:blip r:embed="rId2"/>
              <a:stretch>
                <a:fillRect l="-29785" t="-1030" r="-4824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1041619" y="9258300"/>
            <a:ext cx="2049570" cy="2602202"/>
            <a:chOff x="0" y="0"/>
            <a:chExt cx="698500" cy="886839"/>
          </a:xfrm>
        </p:grpSpPr>
        <p:sp>
          <p:nvSpPr>
            <p:cNvPr id="5" name="Freeform 5"/>
            <p:cNvSpPr/>
            <p:nvPr/>
          </p:nvSpPr>
          <p:spPr>
            <a:xfrm>
              <a:off x="0" y="6857"/>
              <a:ext cx="698500" cy="873125"/>
            </a:xfrm>
            <a:custGeom>
              <a:avLst/>
              <a:gdLst/>
              <a:ahLst/>
              <a:cxnLst/>
              <a:rect l="l" t="t" r="r" b="b"/>
              <a:pathLst>
                <a:path w="698500" h="873125">
                  <a:moveTo>
                    <a:pt x="380114" y="11100"/>
                  </a:moveTo>
                  <a:lnTo>
                    <a:pt x="667636" y="178386"/>
                  </a:lnTo>
                  <a:cubicBezTo>
                    <a:pt x="686745" y="189504"/>
                    <a:pt x="698500" y="209943"/>
                    <a:pt x="698500" y="232051"/>
                  </a:cubicBezTo>
                  <a:lnTo>
                    <a:pt x="698500" y="641074"/>
                  </a:lnTo>
                  <a:cubicBezTo>
                    <a:pt x="698500" y="663181"/>
                    <a:pt x="686745" y="683621"/>
                    <a:pt x="667636" y="694739"/>
                  </a:cubicBezTo>
                  <a:lnTo>
                    <a:pt x="380114" y="862024"/>
                  </a:lnTo>
                  <a:cubicBezTo>
                    <a:pt x="361035" y="873125"/>
                    <a:pt x="337465" y="873125"/>
                    <a:pt x="318386" y="862024"/>
                  </a:cubicBezTo>
                  <a:lnTo>
                    <a:pt x="30864" y="694739"/>
                  </a:lnTo>
                  <a:cubicBezTo>
                    <a:pt x="11755" y="683621"/>
                    <a:pt x="0" y="663181"/>
                    <a:pt x="0" y="641074"/>
                  </a:cubicBezTo>
                  <a:lnTo>
                    <a:pt x="0" y="232051"/>
                  </a:lnTo>
                  <a:cubicBezTo>
                    <a:pt x="0" y="209943"/>
                    <a:pt x="11755" y="189504"/>
                    <a:pt x="30864" y="178386"/>
                  </a:cubicBezTo>
                  <a:lnTo>
                    <a:pt x="318386" y="11100"/>
                  </a:lnTo>
                  <a:cubicBezTo>
                    <a:pt x="337465" y="0"/>
                    <a:pt x="361035" y="0"/>
                    <a:pt x="380114" y="11100"/>
                  </a:cubicBezTo>
                  <a:close/>
                </a:path>
              </a:pathLst>
            </a:custGeom>
            <a:solidFill>
              <a:srgbClr val="DDD9B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158750"/>
              <a:ext cx="698500" cy="588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5400000">
            <a:off x="16487382" y="-1143916"/>
            <a:ext cx="1028700" cy="4345233"/>
            <a:chOff x="0" y="0"/>
            <a:chExt cx="698500" cy="2950467"/>
          </a:xfrm>
        </p:grpSpPr>
        <p:sp>
          <p:nvSpPr>
            <p:cNvPr id="8" name="Freeform 8"/>
            <p:cNvSpPr/>
            <p:nvPr/>
          </p:nvSpPr>
          <p:spPr>
            <a:xfrm>
              <a:off x="0" y="13661"/>
              <a:ext cx="698500" cy="2923144"/>
            </a:xfrm>
            <a:custGeom>
              <a:avLst/>
              <a:gdLst/>
              <a:ahLst/>
              <a:cxnLst/>
              <a:rect l="l" t="t" r="r" b="b"/>
              <a:pathLst>
                <a:path w="698500" h="2923144">
                  <a:moveTo>
                    <a:pt x="410743" y="22117"/>
                  </a:moveTo>
                  <a:lnTo>
                    <a:pt x="637007" y="153761"/>
                  </a:lnTo>
                  <a:cubicBezTo>
                    <a:pt x="675079" y="175912"/>
                    <a:pt x="698500" y="216636"/>
                    <a:pt x="698500" y="260683"/>
                  </a:cubicBezTo>
                  <a:lnTo>
                    <a:pt x="698500" y="2662462"/>
                  </a:lnTo>
                  <a:cubicBezTo>
                    <a:pt x="698500" y="2706509"/>
                    <a:pt x="675079" y="2747233"/>
                    <a:pt x="637007" y="2769383"/>
                  </a:cubicBezTo>
                  <a:lnTo>
                    <a:pt x="410743" y="2901028"/>
                  </a:lnTo>
                  <a:cubicBezTo>
                    <a:pt x="372730" y="2923144"/>
                    <a:pt x="325770" y="2923144"/>
                    <a:pt x="287757" y="2901028"/>
                  </a:cubicBezTo>
                  <a:lnTo>
                    <a:pt x="61493" y="2769383"/>
                  </a:lnTo>
                  <a:cubicBezTo>
                    <a:pt x="23421" y="2747233"/>
                    <a:pt x="0" y="2706509"/>
                    <a:pt x="0" y="2662462"/>
                  </a:cubicBezTo>
                  <a:lnTo>
                    <a:pt x="0" y="260683"/>
                  </a:lnTo>
                  <a:cubicBezTo>
                    <a:pt x="0" y="216636"/>
                    <a:pt x="23421" y="175912"/>
                    <a:pt x="61493" y="153761"/>
                  </a:cubicBezTo>
                  <a:lnTo>
                    <a:pt x="287757" y="22117"/>
                  </a:lnTo>
                  <a:cubicBezTo>
                    <a:pt x="325770" y="0"/>
                    <a:pt x="372730" y="0"/>
                    <a:pt x="410743" y="22117"/>
                  </a:cubicBezTo>
                  <a:close/>
                </a:path>
              </a:pathLst>
            </a:custGeom>
            <a:solidFill>
              <a:srgbClr val="DDD9B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158750"/>
              <a:ext cx="698500" cy="26520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15999637" y="-1117311"/>
            <a:ext cx="1028700" cy="5320722"/>
            <a:chOff x="0" y="0"/>
            <a:chExt cx="698500" cy="3612836"/>
          </a:xfrm>
        </p:grpSpPr>
        <p:sp>
          <p:nvSpPr>
            <p:cNvPr id="11" name="Freeform 11"/>
            <p:cNvSpPr/>
            <p:nvPr/>
          </p:nvSpPr>
          <p:spPr>
            <a:xfrm>
              <a:off x="0" y="13661"/>
              <a:ext cx="698500" cy="3585513"/>
            </a:xfrm>
            <a:custGeom>
              <a:avLst/>
              <a:gdLst/>
              <a:ahLst/>
              <a:cxnLst/>
              <a:rect l="l" t="t" r="r" b="b"/>
              <a:pathLst>
                <a:path w="698500" h="3585513">
                  <a:moveTo>
                    <a:pt x="410743" y="22117"/>
                  </a:moveTo>
                  <a:lnTo>
                    <a:pt x="637007" y="153761"/>
                  </a:lnTo>
                  <a:cubicBezTo>
                    <a:pt x="675079" y="175912"/>
                    <a:pt x="698500" y="216636"/>
                    <a:pt x="698500" y="260683"/>
                  </a:cubicBezTo>
                  <a:lnTo>
                    <a:pt x="698500" y="3324831"/>
                  </a:lnTo>
                  <a:cubicBezTo>
                    <a:pt x="698500" y="3368877"/>
                    <a:pt x="675079" y="3409602"/>
                    <a:pt x="637007" y="3431752"/>
                  </a:cubicBezTo>
                  <a:lnTo>
                    <a:pt x="410743" y="3563397"/>
                  </a:lnTo>
                  <a:cubicBezTo>
                    <a:pt x="372730" y="3585513"/>
                    <a:pt x="325770" y="3585513"/>
                    <a:pt x="287757" y="3563397"/>
                  </a:cubicBezTo>
                  <a:lnTo>
                    <a:pt x="61493" y="3431752"/>
                  </a:lnTo>
                  <a:cubicBezTo>
                    <a:pt x="23421" y="3409602"/>
                    <a:pt x="0" y="3368877"/>
                    <a:pt x="0" y="3324831"/>
                  </a:cubicBezTo>
                  <a:lnTo>
                    <a:pt x="0" y="260683"/>
                  </a:lnTo>
                  <a:cubicBezTo>
                    <a:pt x="0" y="216636"/>
                    <a:pt x="23421" y="175912"/>
                    <a:pt x="61493" y="153761"/>
                  </a:cubicBezTo>
                  <a:lnTo>
                    <a:pt x="287757" y="22117"/>
                  </a:lnTo>
                  <a:cubicBezTo>
                    <a:pt x="325770" y="0"/>
                    <a:pt x="372730" y="0"/>
                    <a:pt x="410743" y="22117"/>
                  </a:cubicBezTo>
                  <a:close/>
                </a:path>
              </a:pathLst>
            </a:custGeom>
            <a:solidFill>
              <a:srgbClr val="B7AD6E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158750"/>
              <a:ext cx="698500" cy="3314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916723" y="8311194"/>
            <a:ext cx="2348933" cy="3614160"/>
            <a:chOff x="0" y="0"/>
            <a:chExt cx="698500" cy="1074739"/>
          </a:xfrm>
        </p:grpSpPr>
        <p:sp>
          <p:nvSpPr>
            <p:cNvPr id="14" name="Freeform 14"/>
            <p:cNvSpPr/>
            <p:nvPr/>
          </p:nvSpPr>
          <p:spPr>
            <a:xfrm>
              <a:off x="0" y="5983"/>
              <a:ext cx="698500" cy="1062774"/>
            </a:xfrm>
            <a:custGeom>
              <a:avLst/>
              <a:gdLst/>
              <a:ahLst/>
              <a:cxnLst/>
              <a:rect l="l" t="t" r="r" b="b"/>
              <a:pathLst>
                <a:path w="698500" h="1062774">
                  <a:moveTo>
                    <a:pt x="376180" y="9686"/>
                  </a:moveTo>
                  <a:lnTo>
                    <a:pt x="671570" y="181548"/>
                  </a:lnTo>
                  <a:cubicBezTo>
                    <a:pt x="688243" y="191249"/>
                    <a:pt x="698500" y="209084"/>
                    <a:pt x="698500" y="228374"/>
                  </a:cubicBezTo>
                  <a:lnTo>
                    <a:pt x="698500" y="834400"/>
                  </a:lnTo>
                  <a:cubicBezTo>
                    <a:pt x="698500" y="853689"/>
                    <a:pt x="688243" y="871524"/>
                    <a:pt x="671570" y="881225"/>
                  </a:cubicBezTo>
                  <a:lnTo>
                    <a:pt x="376180" y="1053088"/>
                  </a:lnTo>
                  <a:cubicBezTo>
                    <a:pt x="359533" y="1062774"/>
                    <a:pt x="338967" y="1062774"/>
                    <a:pt x="322320" y="1053088"/>
                  </a:cubicBezTo>
                  <a:lnTo>
                    <a:pt x="26930" y="881225"/>
                  </a:lnTo>
                  <a:cubicBezTo>
                    <a:pt x="10257" y="871524"/>
                    <a:pt x="0" y="853689"/>
                    <a:pt x="0" y="834400"/>
                  </a:cubicBezTo>
                  <a:lnTo>
                    <a:pt x="0" y="228374"/>
                  </a:lnTo>
                  <a:cubicBezTo>
                    <a:pt x="0" y="209084"/>
                    <a:pt x="10257" y="191249"/>
                    <a:pt x="26930" y="181548"/>
                  </a:cubicBezTo>
                  <a:lnTo>
                    <a:pt x="322320" y="9686"/>
                  </a:lnTo>
                  <a:cubicBezTo>
                    <a:pt x="338967" y="0"/>
                    <a:pt x="359533" y="0"/>
                    <a:pt x="376180" y="9686"/>
                  </a:cubicBezTo>
                  <a:close/>
                </a:path>
              </a:pathLst>
            </a:custGeom>
            <a:solidFill>
              <a:srgbClr val="B7AD6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158750"/>
              <a:ext cx="698500" cy="7762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4578626" y="7170947"/>
            <a:ext cx="5817892" cy="507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43"/>
              </a:lnSpc>
            </a:pPr>
            <a:r>
              <a:rPr lang="en-US" sz="2816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CEO OF TIMMERMAN INDUSTRIES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1451516"/>
            <a:ext cx="7912763" cy="1039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57"/>
              </a:lnSpc>
            </a:pPr>
            <a:r>
              <a:rPr lang="en-US" sz="5755" b="1">
                <a:solidFill>
                  <a:srgbClr val="000B5D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ABOUT US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2448320"/>
            <a:ext cx="10012919" cy="7878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8"/>
              </a:lnSpc>
            </a:pPr>
            <a:r>
              <a:rPr lang="en-US" sz="2202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DigiPro Outsourcing Limited is a premier Business Process Outsourcing (BPO) provider specializing in:</a:t>
            </a:r>
          </a:p>
          <a:p>
            <a:pPr marL="475538" lvl="1" indent="-237769" algn="l">
              <a:lnSpc>
                <a:spcPts val="3458"/>
              </a:lnSpc>
              <a:buFont typeface="Arial"/>
              <a:buChar char="•"/>
            </a:pPr>
            <a:r>
              <a:rPr lang="en-US" sz="2202" i="1">
                <a:solidFill>
                  <a:srgbClr val="000B5D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Finance &amp; Accounting (F&amp;A)</a:t>
            </a:r>
          </a:p>
          <a:p>
            <a:pPr marL="475538" lvl="1" indent="-237769" algn="l">
              <a:lnSpc>
                <a:spcPts val="3458"/>
              </a:lnSpc>
              <a:buFont typeface="Arial"/>
              <a:buChar char="•"/>
            </a:pPr>
            <a:r>
              <a:rPr lang="en-US" sz="2202" i="1">
                <a:solidFill>
                  <a:srgbClr val="000B5D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Regulatory Reporting (Tax and VAT)</a:t>
            </a:r>
          </a:p>
          <a:p>
            <a:pPr marL="475538" lvl="1" indent="-237769" algn="l">
              <a:lnSpc>
                <a:spcPts val="3458"/>
              </a:lnSpc>
              <a:buFont typeface="Arial"/>
              <a:buChar char="•"/>
            </a:pPr>
            <a:r>
              <a:rPr lang="en-US" sz="2202" i="1">
                <a:solidFill>
                  <a:srgbClr val="000B5D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SOX/ICFR Testing Support</a:t>
            </a:r>
          </a:p>
          <a:p>
            <a:pPr marL="475538" lvl="1" indent="-237769" algn="l">
              <a:lnSpc>
                <a:spcPts val="3458"/>
              </a:lnSpc>
              <a:buFont typeface="Arial"/>
              <a:buChar char="•"/>
            </a:pPr>
            <a:r>
              <a:rPr lang="en-US" sz="2202" i="1">
                <a:solidFill>
                  <a:srgbClr val="000B5D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Robotic Process Mining &amp; Automation</a:t>
            </a:r>
          </a:p>
          <a:p>
            <a:pPr algn="l">
              <a:lnSpc>
                <a:spcPts val="3458"/>
              </a:lnSpc>
            </a:pPr>
            <a:r>
              <a:rPr lang="en-US" sz="2202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We are proud partners to some of Bangladesh’s largest enterprises.</a:t>
            </a:r>
          </a:p>
          <a:p>
            <a:pPr algn="l">
              <a:lnSpc>
                <a:spcPts val="3458"/>
              </a:lnSpc>
            </a:pPr>
            <a:r>
              <a:rPr lang="en-US" sz="2202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l">
              <a:lnSpc>
                <a:spcPts val="3458"/>
              </a:lnSpc>
            </a:pPr>
            <a:r>
              <a:rPr lang="en-US" sz="2202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With a talented pool of 50+ professionals under the guidance of qualified accountants, we ensure superior service delivery.</a:t>
            </a:r>
          </a:p>
          <a:p>
            <a:pPr marL="475538" lvl="1" indent="-237769" algn="l">
              <a:lnSpc>
                <a:spcPts val="3458"/>
              </a:lnSpc>
              <a:buFont typeface="Arial"/>
              <a:buChar char="•"/>
            </a:pPr>
            <a:r>
              <a:rPr lang="en-US" sz="2202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Fellow Chartered Accountants: 2</a:t>
            </a:r>
          </a:p>
          <a:p>
            <a:pPr marL="475538" lvl="1" indent="-237769" algn="l">
              <a:lnSpc>
                <a:spcPts val="3458"/>
              </a:lnSpc>
              <a:buFont typeface="Arial"/>
              <a:buChar char="•"/>
            </a:pPr>
            <a:r>
              <a:rPr lang="en-US" sz="2202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ACCA Members: 1</a:t>
            </a:r>
          </a:p>
          <a:p>
            <a:pPr marL="475538" lvl="1" indent="-237769" algn="l">
              <a:lnSpc>
                <a:spcPts val="3458"/>
              </a:lnSpc>
              <a:buFont typeface="Arial"/>
              <a:buChar char="•"/>
            </a:pPr>
            <a:r>
              <a:rPr lang="en-US" sz="2202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CISA Certified: 1</a:t>
            </a:r>
          </a:p>
          <a:p>
            <a:pPr marL="475538" lvl="1" indent="-237769" algn="l">
              <a:lnSpc>
                <a:spcPts val="3458"/>
              </a:lnSpc>
              <a:buFont typeface="Arial"/>
              <a:buChar char="•"/>
            </a:pPr>
            <a:r>
              <a:rPr lang="en-US" sz="2202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AFA/MIPA Qualified: 1</a:t>
            </a:r>
          </a:p>
          <a:p>
            <a:pPr marL="475538" lvl="1" indent="-237769" algn="l">
              <a:lnSpc>
                <a:spcPts val="3458"/>
              </a:lnSpc>
              <a:buFont typeface="Arial"/>
              <a:buChar char="•"/>
            </a:pPr>
            <a:r>
              <a:rPr lang="en-US" sz="2202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Part-qualified CAs: 10</a:t>
            </a:r>
          </a:p>
          <a:p>
            <a:pPr marL="475538" lvl="1" indent="-237769" algn="l">
              <a:lnSpc>
                <a:spcPts val="3458"/>
              </a:lnSpc>
              <a:buFont typeface="Arial"/>
              <a:buChar char="•"/>
            </a:pPr>
            <a:r>
              <a:rPr lang="en-US" sz="2202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BBA/MBA Graduates: 35</a:t>
            </a:r>
          </a:p>
          <a:p>
            <a:pPr algn="l">
              <a:lnSpc>
                <a:spcPts val="3458"/>
              </a:lnSpc>
            </a:pPr>
            <a:endParaRPr lang="en-US" sz="2202">
              <a:solidFill>
                <a:srgbClr val="000B5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458"/>
              </a:lnSpc>
            </a:pPr>
            <a:endParaRPr lang="en-US" sz="2202">
              <a:solidFill>
                <a:srgbClr val="000B5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BD371407-F0EB-477E-9404-AC4974E6DBFF}"/>
              </a:ext>
            </a:extLst>
          </p:cNvPr>
          <p:cNvGrpSpPr/>
          <p:nvPr/>
        </p:nvGrpSpPr>
        <p:grpSpPr>
          <a:xfrm>
            <a:off x="-1934343" y="235504"/>
            <a:ext cx="8296819" cy="7346595"/>
            <a:chOff x="-4477641" y="1614359"/>
            <a:chExt cx="10315861" cy="8927123"/>
          </a:xfrm>
        </p:grpSpPr>
        <p:grpSp>
          <p:nvGrpSpPr>
            <p:cNvPr id="47" name="Group 14">
              <a:extLst>
                <a:ext uri="{FF2B5EF4-FFF2-40B4-BE49-F238E27FC236}">
                  <a16:creationId xmlns:a16="http://schemas.microsoft.com/office/drawing/2014/main" id="{3565412B-D6E1-4F5D-B770-D56DAF3A9759}"/>
                </a:ext>
              </a:extLst>
            </p:cNvPr>
            <p:cNvGrpSpPr/>
            <p:nvPr/>
          </p:nvGrpSpPr>
          <p:grpSpPr>
            <a:xfrm>
              <a:off x="-882512" y="1614359"/>
              <a:ext cx="5274395" cy="2248340"/>
              <a:chOff x="0" y="0"/>
              <a:chExt cx="1638616" cy="698500"/>
            </a:xfrm>
          </p:grpSpPr>
          <p:sp>
            <p:nvSpPr>
              <p:cNvPr id="53" name="Freeform 15">
                <a:extLst>
                  <a:ext uri="{FF2B5EF4-FFF2-40B4-BE49-F238E27FC236}">
                    <a16:creationId xmlns:a16="http://schemas.microsoft.com/office/drawing/2014/main" id="{8E245F13-CEA0-44CE-A99A-EB59339A706F}"/>
                  </a:ext>
                </a:extLst>
              </p:cNvPr>
              <p:cNvSpPr/>
              <p:nvPr/>
            </p:nvSpPr>
            <p:spPr>
              <a:xfrm>
                <a:off x="3100" y="0"/>
                <a:ext cx="1632415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1632415" h="698500">
                    <a:moveTo>
                      <a:pt x="1627396" y="363206"/>
                    </a:moveTo>
                    <a:lnTo>
                      <a:pt x="1440436" y="684544"/>
                    </a:lnTo>
                    <a:cubicBezTo>
                      <a:pt x="1435409" y="693184"/>
                      <a:pt x="1426166" y="698500"/>
                      <a:pt x="1416170" y="698500"/>
                    </a:cubicBezTo>
                    <a:lnTo>
                      <a:pt x="216246" y="698500"/>
                    </a:lnTo>
                    <a:cubicBezTo>
                      <a:pt x="206250" y="698500"/>
                      <a:pt x="197007" y="693185"/>
                      <a:pt x="191980" y="684544"/>
                    </a:cubicBezTo>
                    <a:lnTo>
                      <a:pt x="5020" y="363206"/>
                    </a:lnTo>
                    <a:cubicBezTo>
                      <a:pt x="0" y="354579"/>
                      <a:pt x="0" y="343921"/>
                      <a:pt x="5020" y="335294"/>
                    </a:cubicBezTo>
                    <a:lnTo>
                      <a:pt x="191980" y="13956"/>
                    </a:lnTo>
                    <a:cubicBezTo>
                      <a:pt x="197007" y="5315"/>
                      <a:pt x="206250" y="0"/>
                      <a:pt x="216246" y="0"/>
                    </a:cubicBezTo>
                    <a:lnTo>
                      <a:pt x="1416170" y="0"/>
                    </a:lnTo>
                    <a:cubicBezTo>
                      <a:pt x="1426166" y="0"/>
                      <a:pt x="1435409" y="5315"/>
                      <a:pt x="1440436" y="13956"/>
                    </a:cubicBezTo>
                    <a:lnTo>
                      <a:pt x="1627396" y="335294"/>
                    </a:lnTo>
                    <a:cubicBezTo>
                      <a:pt x="1632415" y="343921"/>
                      <a:pt x="1632415" y="354579"/>
                      <a:pt x="1627396" y="363206"/>
                    </a:cubicBezTo>
                    <a:close/>
                  </a:path>
                </a:pathLst>
              </a:custGeom>
              <a:solidFill>
                <a:srgbClr val="DDD9B9"/>
              </a:solidFill>
            </p:spPr>
          </p:sp>
          <p:sp>
            <p:nvSpPr>
              <p:cNvPr id="54" name="TextBox 16">
                <a:extLst>
                  <a:ext uri="{FF2B5EF4-FFF2-40B4-BE49-F238E27FC236}">
                    <a16:creationId xmlns:a16="http://schemas.microsoft.com/office/drawing/2014/main" id="{0E56DC10-8819-4EB9-8B78-B0EE928CF568}"/>
                  </a:ext>
                </a:extLst>
              </p:cNvPr>
              <p:cNvSpPr txBox="1"/>
              <p:nvPr/>
            </p:nvSpPr>
            <p:spPr>
              <a:xfrm>
                <a:off x="114300" y="19050"/>
                <a:ext cx="1410016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48" name="Group 20">
              <a:extLst>
                <a:ext uri="{FF2B5EF4-FFF2-40B4-BE49-F238E27FC236}">
                  <a16:creationId xmlns:a16="http://schemas.microsoft.com/office/drawing/2014/main" id="{56B1786E-7B19-497E-91C9-B84E35A40BA8}"/>
                </a:ext>
              </a:extLst>
            </p:cNvPr>
            <p:cNvGrpSpPr/>
            <p:nvPr/>
          </p:nvGrpSpPr>
          <p:grpSpPr>
            <a:xfrm>
              <a:off x="-3646764" y="2390323"/>
              <a:ext cx="9484984" cy="8151159"/>
              <a:chOff x="0" y="0"/>
              <a:chExt cx="812800" cy="698500"/>
            </a:xfrm>
          </p:grpSpPr>
          <p:sp>
            <p:nvSpPr>
              <p:cNvPr id="51" name="Freeform 21">
                <a:extLst>
                  <a:ext uri="{FF2B5EF4-FFF2-40B4-BE49-F238E27FC236}">
                    <a16:creationId xmlns:a16="http://schemas.microsoft.com/office/drawing/2014/main" id="{25396D44-82D8-4368-AA85-74BF94B211CD}"/>
                  </a:ext>
                </a:extLst>
              </p:cNvPr>
              <p:cNvSpPr/>
              <p:nvPr/>
            </p:nvSpPr>
            <p:spPr>
              <a:xfrm>
                <a:off x="1724" y="0"/>
                <a:ext cx="809352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09352" h="698500">
                    <a:moveTo>
                      <a:pt x="806561" y="357011"/>
                    </a:moveTo>
                    <a:lnTo>
                      <a:pt x="612391" y="690739"/>
                    </a:lnTo>
                    <a:cubicBezTo>
                      <a:pt x="609596" y="695544"/>
                      <a:pt x="604456" y="698500"/>
                      <a:pt x="598897" y="698500"/>
                    </a:cubicBezTo>
                    <a:lnTo>
                      <a:pt x="210455" y="698500"/>
                    </a:lnTo>
                    <a:cubicBezTo>
                      <a:pt x="204896" y="698500"/>
                      <a:pt x="199756" y="695544"/>
                      <a:pt x="196961" y="690739"/>
                    </a:cubicBezTo>
                    <a:lnTo>
                      <a:pt x="2791" y="357011"/>
                    </a:lnTo>
                    <a:cubicBezTo>
                      <a:pt x="0" y="352213"/>
                      <a:pt x="0" y="346287"/>
                      <a:pt x="2791" y="341489"/>
                    </a:cubicBezTo>
                    <a:lnTo>
                      <a:pt x="196961" y="7761"/>
                    </a:lnTo>
                    <a:cubicBezTo>
                      <a:pt x="199756" y="2956"/>
                      <a:pt x="204896" y="0"/>
                      <a:pt x="210455" y="0"/>
                    </a:cubicBezTo>
                    <a:lnTo>
                      <a:pt x="598897" y="0"/>
                    </a:lnTo>
                    <a:cubicBezTo>
                      <a:pt x="604456" y="0"/>
                      <a:pt x="609596" y="2956"/>
                      <a:pt x="612391" y="7761"/>
                    </a:cubicBezTo>
                    <a:lnTo>
                      <a:pt x="806561" y="341489"/>
                    </a:lnTo>
                    <a:cubicBezTo>
                      <a:pt x="809352" y="346287"/>
                      <a:pt x="809352" y="352213"/>
                      <a:pt x="806561" y="357011"/>
                    </a:cubicBezTo>
                    <a:close/>
                  </a:path>
                </a:pathLst>
              </a:custGeom>
              <a:solidFill>
                <a:srgbClr val="B7AD6E"/>
              </a:solidFill>
            </p:spPr>
          </p:sp>
          <p:sp>
            <p:nvSpPr>
              <p:cNvPr id="52" name="TextBox 22">
                <a:extLst>
                  <a:ext uri="{FF2B5EF4-FFF2-40B4-BE49-F238E27FC236}">
                    <a16:creationId xmlns:a16="http://schemas.microsoft.com/office/drawing/2014/main" id="{3488B1EC-B10F-4F49-BDC2-40C8832E71F4}"/>
                  </a:ext>
                </a:extLst>
              </p:cNvPr>
              <p:cNvSpPr txBox="1"/>
              <p:nvPr/>
            </p:nvSpPr>
            <p:spPr>
              <a:xfrm>
                <a:off x="114300" y="19050"/>
                <a:ext cx="5842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49" name="Group 23">
              <a:extLst>
                <a:ext uri="{FF2B5EF4-FFF2-40B4-BE49-F238E27FC236}">
                  <a16:creationId xmlns:a16="http://schemas.microsoft.com/office/drawing/2014/main" id="{51EDC25A-B5EE-4AB2-8DAC-A4B6FB0116F4}"/>
                </a:ext>
              </a:extLst>
            </p:cNvPr>
            <p:cNvGrpSpPr/>
            <p:nvPr/>
          </p:nvGrpSpPr>
          <p:grpSpPr>
            <a:xfrm>
              <a:off x="-4477641" y="2199370"/>
              <a:ext cx="9633425" cy="8342111"/>
              <a:chOff x="0" y="0"/>
              <a:chExt cx="4282440" cy="3708400"/>
            </a:xfrm>
          </p:grpSpPr>
          <p:sp>
            <p:nvSpPr>
              <p:cNvPr id="50" name="Freeform 24">
                <a:extLst>
                  <a:ext uri="{FF2B5EF4-FFF2-40B4-BE49-F238E27FC236}">
                    <a16:creationId xmlns:a16="http://schemas.microsoft.com/office/drawing/2014/main" id="{04008A22-5464-471A-B73F-C5CE2576BA9E}"/>
                  </a:ext>
                </a:extLst>
              </p:cNvPr>
              <p:cNvSpPr/>
              <p:nvPr/>
            </p:nvSpPr>
            <p:spPr>
              <a:xfrm>
                <a:off x="0" y="0"/>
                <a:ext cx="4282440" cy="3708400"/>
              </a:xfrm>
              <a:custGeom>
                <a:avLst/>
                <a:gdLst/>
                <a:ahLst/>
                <a:cxnLst/>
                <a:rect l="l" t="t" r="r" b="b"/>
                <a:pathLst>
                  <a:path w="4282440" h="370840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blipFill>
                <a:blip r:embed="rId2"/>
                <a:stretch>
                  <a:fillRect r="-71901"/>
                </a:stretch>
              </a:blipFill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2CB0C34-512A-4A1F-B536-EC2DC36EA901}"/>
              </a:ext>
            </a:extLst>
          </p:cNvPr>
          <p:cNvGrpSpPr/>
          <p:nvPr/>
        </p:nvGrpSpPr>
        <p:grpSpPr>
          <a:xfrm>
            <a:off x="116452" y="4630077"/>
            <a:ext cx="17334890" cy="4080797"/>
            <a:chOff x="476555" y="3776589"/>
            <a:chExt cx="17334890" cy="4080797"/>
          </a:xfrm>
        </p:grpSpPr>
        <p:grpSp>
          <p:nvGrpSpPr>
            <p:cNvPr id="2" name="Group 2"/>
            <p:cNvGrpSpPr/>
            <p:nvPr/>
          </p:nvGrpSpPr>
          <p:grpSpPr>
            <a:xfrm>
              <a:off x="13240179" y="3852280"/>
              <a:ext cx="4571266" cy="4005105"/>
              <a:chOff x="0" y="0"/>
              <a:chExt cx="1513913" cy="1326412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1901" y="0"/>
                <a:ext cx="1510111" cy="1326411"/>
              </a:xfrm>
              <a:custGeom>
                <a:avLst/>
                <a:gdLst/>
                <a:ahLst/>
                <a:cxnLst/>
                <a:rect l="l" t="t" r="r" b="b"/>
                <a:pathLst>
                  <a:path w="1510111" h="1326411">
                    <a:moveTo>
                      <a:pt x="1506554" y="681018"/>
                    </a:moveTo>
                    <a:lnTo>
                      <a:pt x="1314269" y="1308599"/>
                    </a:lnTo>
                    <a:cubicBezTo>
                      <a:pt x="1311026" y="1319184"/>
                      <a:pt x="1301253" y="1326411"/>
                      <a:pt x="1290182" y="1326411"/>
                    </a:cubicBezTo>
                    <a:lnTo>
                      <a:pt x="219929" y="1326411"/>
                    </a:lnTo>
                    <a:cubicBezTo>
                      <a:pt x="208858" y="1326411"/>
                      <a:pt x="199085" y="1319184"/>
                      <a:pt x="195841" y="1308599"/>
                    </a:cubicBezTo>
                    <a:lnTo>
                      <a:pt x="3557" y="681018"/>
                    </a:lnTo>
                    <a:cubicBezTo>
                      <a:pt x="0" y="669410"/>
                      <a:pt x="0" y="657002"/>
                      <a:pt x="3557" y="645393"/>
                    </a:cubicBezTo>
                    <a:lnTo>
                      <a:pt x="195841" y="17812"/>
                    </a:lnTo>
                    <a:cubicBezTo>
                      <a:pt x="199085" y="7227"/>
                      <a:pt x="208858" y="0"/>
                      <a:pt x="219929" y="0"/>
                    </a:cubicBezTo>
                    <a:lnTo>
                      <a:pt x="1290182" y="0"/>
                    </a:lnTo>
                    <a:cubicBezTo>
                      <a:pt x="1301253" y="0"/>
                      <a:pt x="1311026" y="7227"/>
                      <a:pt x="1314269" y="17812"/>
                    </a:cubicBezTo>
                    <a:lnTo>
                      <a:pt x="1506554" y="645393"/>
                    </a:lnTo>
                    <a:cubicBezTo>
                      <a:pt x="1510111" y="657002"/>
                      <a:pt x="1510111" y="669410"/>
                      <a:pt x="1506554" y="681018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47625" cap="sq">
                <a:solidFill>
                  <a:srgbClr val="000B5D"/>
                </a:solidFill>
                <a:prstDash val="solid"/>
                <a:miter/>
              </a:ln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114300" y="19050"/>
                <a:ext cx="1285313" cy="1307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14099119" y="4074718"/>
              <a:ext cx="837466" cy="5154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99"/>
                </a:lnSpc>
              </a:pPr>
              <a:r>
                <a:rPr lang="en-US" sz="2927" b="1">
                  <a:solidFill>
                    <a:srgbClr val="000B5D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4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4099119" y="4531935"/>
              <a:ext cx="3565368" cy="7764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49"/>
                </a:lnSpc>
              </a:pPr>
              <a:r>
                <a:rPr lang="en-US" sz="2250" b="1" dirty="0">
                  <a:solidFill>
                    <a:srgbClr val="000B5D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Efficiency &amp; Effectiveness Review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4089112" y="5350807"/>
              <a:ext cx="3001088" cy="18466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23850" lvl="1" indent="-161925" algn="l">
                <a:lnSpc>
                  <a:spcPts val="1800"/>
                </a:lnSpc>
                <a:buFont typeface="Arial"/>
                <a:buChar char="•"/>
              </a:pPr>
              <a:r>
                <a:rPr lang="en-US" sz="1500" dirty="0">
                  <a:solidFill>
                    <a:srgbClr val="000B5D"/>
                  </a:solidFill>
                  <a:latin typeface="Poppins"/>
                  <a:ea typeface="Poppins"/>
                  <a:cs typeface="Poppins"/>
                  <a:sym typeface="Poppins"/>
                </a:rPr>
                <a:t>Structured Processes Inventory.</a:t>
              </a:r>
            </a:p>
            <a:p>
              <a:pPr marL="323850" lvl="1" indent="-161925" algn="l">
                <a:lnSpc>
                  <a:spcPts val="1800"/>
                </a:lnSpc>
                <a:buFont typeface="Arial"/>
                <a:buChar char="•"/>
              </a:pPr>
              <a:r>
                <a:rPr lang="en-US" sz="1500" dirty="0">
                  <a:solidFill>
                    <a:srgbClr val="000B5D"/>
                  </a:solidFill>
                  <a:latin typeface="Poppins"/>
                  <a:ea typeface="Poppins"/>
                  <a:cs typeface="Poppins"/>
                  <a:sym typeface="Poppins"/>
                </a:rPr>
                <a:t>Cost Reduction</a:t>
              </a:r>
            </a:p>
            <a:p>
              <a:pPr marL="323850" lvl="1" indent="-161925" algn="l">
                <a:lnSpc>
                  <a:spcPts val="1800"/>
                </a:lnSpc>
                <a:buFont typeface="Arial"/>
                <a:buChar char="•"/>
              </a:pPr>
              <a:r>
                <a:rPr lang="en-US" sz="1500" dirty="0">
                  <a:solidFill>
                    <a:srgbClr val="000B5D"/>
                  </a:solidFill>
                  <a:latin typeface="Poppins"/>
                  <a:ea typeface="Poppins"/>
                  <a:cs typeface="Poppins"/>
                  <a:sym typeface="Poppins"/>
                </a:rPr>
                <a:t>Operational and Control Work Identifications</a:t>
              </a:r>
            </a:p>
            <a:p>
              <a:pPr marL="323850" lvl="1" indent="-161925" algn="l">
                <a:lnSpc>
                  <a:spcPts val="1800"/>
                </a:lnSpc>
                <a:buFont typeface="Arial"/>
                <a:buChar char="•"/>
              </a:pPr>
              <a:r>
                <a:rPr lang="en-US" sz="1500" dirty="0">
                  <a:solidFill>
                    <a:srgbClr val="000B5D"/>
                  </a:solidFill>
                  <a:latin typeface="Poppins"/>
                  <a:ea typeface="Poppins"/>
                  <a:cs typeface="Poppins"/>
                  <a:sym typeface="Poppins"/>
                </a:rPr>
                <a:t>Process Simplification and Automation</a:t>
              </a:r>
            </a:p>
            <a:p>
              <a:pPr algn="l">
                <a:lnSpc>
                  <a:spcPts val="1800"/>
                </a:lnSpc>
              </a:pPr>
              <a:endParaRPr lang="en-US" sz="1500" dirty="0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8943219" y="3805117"/>
              <a:ext cx="4775707" cy="4052269"/>
              <a:chOff x="0" y="0"/>
              <a:chExt cx="1513913" cy="128458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878" y="0"/>
                <a:ext cx="1510156" cy="1284581"/>
              </a:xfrm>
              <a:custGeom>
                <a:avLst/>
                <a:gdLst/>
                <a:ahLst/>
                <a:cxnLst/>
                <a:rect l="l" t="t" r="r" b="b"/>
                <a:pathLst>
                  <a:path w="1510156" h="1284581">
                    <a:moveTo>
                      <a:pt x="1506656" y="659292"/>
                    </a:moveTo>
                    <a:lnTo>
                      <a:pt x="1314213" y="1267579"/>
                    </a:lnTo>
                    <a:cubicBezTo>
                      <a:pt x="1311011" y="1277701"/>
                      <a:pt x="1301619" y="1284581"/>
                      <a:pt x="1291002" y="1284581"/>
                    </a:cubicBezTo>
                    <a:lnTo>
                      <a:pt x="219154" y="1284581"/>
                    </a:lnTo>
                    <a:cubicBezTo>
                      <a:pt x="208538" y="1284581"/>
                      <a:pt x="199145" y="1277701"/>
                      <a:pt x="195943" y="1267579"/>
                    </a:cubicBezTo>
                    <a:lnTo>
                      <a:pt x="3501" y="659292"/>
                    </a:lnTo>
                    <a:cubicBezTo>
                      <a:pt x="0" y="648228"/>
                      <a:pt x="0" y="636353"/>
                      <a:pt x="3501" y="625289"/>
                    </a:cubicBezTo>
                    <a:lnTo>
                      <a:pt x="195943" y="17002"/>
                    </a:lnTo>
                    <a:cubicBezTo>
                      <a:pt x="199145" y="6880"/>
                      <a:pt x="208538" y="0"/>
                      <a:pt x="219154" y="0"/>
                    </a:cubicBezTo>
                    <a:lnTo>
                      <a:pt x="1291002" y="0"/>
                    </a:lnTo>
                    <a:cubicBezTo>
                      <a:pt x="1301619" y="0"/>
                      <a:pt x="1311011" y="6880"/>
                      <a:pt x="1314213" y="17002"/>
                    </a:cubicBezTo>
                    <a:lnTo>
                      <a:pt x="1506656" y="625289"/>
                    </a:lnTo>
                    <a:cubicBezTo>
                      <a:pt x="1510156" y="636353"/>
                      <a:pt x="1510156" y="648228"/>
                      <a:pt x="1506656" y="6592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000B5D"/>
                </a:solidFill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114300" y="19050"/>
                <a:ext cx="1285313" cy="12655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4751512" y="3844879"/>
              <a:ext cx="4667405" cy="4012506"/>
              <a:chOff x="0" y="0"/>
              <a:chExt cx="1513913" cy="1301491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897" y="0"/>
                <a:ext cx="1510118" cy="1301491"/>
              </a:xfrm>
              <a:custGeom>
                <a:avLst/>
                <a:gdLst/>
                <a:ahLst/>
                <a:cxnLst/>
                <a:rect l="l" t="t" r="r" b="b"/>
                <a:pathLst>
                  <a:path w="1510118" h="1301491">
                    <a:moveTo>
                      <a:pt x="1506577" y="668162"/>
                    </a:moveTo>
                    <a:lnTo>
                      <a:pt x="1314254" y="1284074"/>
                    </a:lnTo>
                    <a:cubicBezTo>
                      <a:pt x="1311019" y="1294435"/>
                      <a:pt x="1301424" y="1301491"/>
                      <a:pt x="1290570" y="1301491"/>
                    </a:cubicBezTo>
                    <a:lnTo>
                      <a:pt x="219549" y="1301491"/>
                    </a:lnTo>
                    <a:cubicBezTo>
                      <a:pt x="208694" y="1301491"/>
                      <a:pt x="199100" y="1294435"/>
                      <a:pt x="195865" y="1284074"/>
                    </a:cubicBezTo>
                    <a:lnTo>
                      <a:pt x="3541" y="668162"/>
                    </a:lnTo>
                    <a:cubicBezTo>
                      <a:pt x="0" y="656821"/>
                      <a:pt x="0" y="644670"/>
                      <a:pt x="3541" y="633329"/>
                    </a:cubicBezTo>
                    <a:lnTo>
                      <a:pt x="195865" y="17417"/>
                    </a:lnTo>
                    <a:cubicBezTo>
                      <a:pt x="199100" y="7055"/>
                      <a:pt x="208694" y="0"/>
                      <a:pt x="219549" y="0"/>
                    </a:cubicBezTo>
                    <a:lnTo>
                      <a:pt x="1290570" y="0"/>
                    </a:lnTo>
                    <a:cubicBezTo>
                      <a:pt x="1301424" y="0"/>
                      <a:pt x="1311019" y="7055"/>
                      <a:pt x="1314254" y="17417"/>
                    </a:cubicBezTo>
                    <a:lnTo>
                      <a:pt x="1506577" y="633329"/>
                    </a:lnTo>
                    <a:cubicBezTo>
                      <a:pt x="1510118" y="644670"/>
                      <a:pt x="1510118" y="656821"/>
                      <a:pt x="1506577" y="6681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000B5D"/>
                </a:solidFill>
                <a:prstDash val="solid"/>
                <a:miter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114300" y="19050"/>
                <a:ext cx="1285313" cy="12824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476555" y="3776589"/>
              <a:ext cx="4735318" cy="4080797"/>
              <a:chOff x="0" y="0"/>
              <a:chExt cx="1513913" cy="1304658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865" y="0"/>
                <a:ext cx="1510182" cy="1304658"/>
              </a:xfrm>
              <a:custGeom>
                <a:avLst/>
                <a:gdLst/>
                <a:ahLst/>
                <a:cxnLst/>
                <a:rect l="l" t="t" r="r" b="b"/>
                <a:pathLst>
                  <a:path w="1510182" h="1304658">
                    <a:moveTo>
                      <a:pt x="1506699" y="669499"/>
                    </a:moveTo>
                    <a:lnTo>
                      <a:pt x="1314196" y="1287487"/>
                    </a:lnTo>
                    <a:cubicBezTo>
                      <a:pt x="1311015" y="1297701"/>
                      <a:pt x="1301561" y="1304658"/>
                      <a:pt x="1290863" y="1304658"/>
                    </a:cubicBezTo>
                    <a:lnTo>
                      <a:pt x="219319" y="1304658"/>
                    </a:lnTo>
                    <a:cubicBezTo>
                      <a:pt x="208622" y="1304658"/>
                      <a:pt x="199168" y="1297701"/>
                      <a:pt x="195986" y="1287487"/>
                    </a:cubicBezTo>
                    <a:lnTo>
                      <a:pt x="3484" y="669499"/>
                    </a:lnTo>
                    <a:cubicBezTo>
                      <a:pt x="0" y="658317"/>
                      <a:pt x="0" y="646340"/>
                      <a:pt x="3484" y="635158"/>
                    </a:cubicBezTo>
                    <a:lnTo>
                      <a:pt x="195986" y="17170"/>
                    </a:lnTo>
                    <a:cubicBezTo>
                      <a:pt x="199168" y="6957"/>
                      <a:pt x="208622" y="0"/>
                      <a:pt x="219319" y="0"/>
                    </a:cubicBezTo>
                    <a:lnTo>
                      <a:pt x="1290863" y="0"/>
                    </a:lnTo>
                    <a:cubicBezTo>
                      <a:pt x="1301561" y="0"/>
                      <a:pt x="1311015" y="6957"/>
                      <a:pt x="1314196" y="17170"/>
                    </a:cubicBezTo>
                    <a:lnTo>
                      <a:pt x="1506699" y="635158"/>
                    </a:lnTo>
                    <a:cubicBezTo>
                      <a:pt x="1510182" y="646340"/>
                      <a:pt x="1510182" y="658317"/>
                      <a:pt x="1506699" y="669499"/>
                    </a:cubicBezTo>
                    <a:close/>
                  </a:path>
                </a:pathLst>
              </a:custGeom>
              <a:solidFill>
                <a:srgbClr val="000B5D"/>
              </a:solidFill>
              <a:ln w="12700">
                <a:solidFill>
                  <a:schemeClr val="bg1"/>
                </a:solidFill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114300" y="19050"/>
                <a:ext cx="1285313" cy="128560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280244" y="3932951"/>
              <a:ext cx="867521" cy="5502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46"/>
                </a:lnSpc>
              </a:pPr>
              <a:r>
                <a:rPr lang="en-US" sz="3032" b="1">
                  <a:solidFill>
                    <a:srgbClr val="FFFFFF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1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280244" y="4425284"/>
              <a:ext cx="3364042" cy="3788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46"/>
                </a:lnSpc>
              </a:pPr>
              <a:r>
                <a:rPr lang="en-US" sz="2247" b="1" dirty="0">
                  <a:solidFill>
                    <a:srgbClr val="FFFFFF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Professional Services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289819" y="5283335"/>
              <a:ext cx="3108790" cy="161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23853" lvl="1" indent="-161927" algn="l">
                <a:lnSpc>
                  <a:spcPts val="1800"/>
                </a:lnSpc>
                <a:buFont typeface="Arial"/>
                <a:buChar char="•"/>
              </a:pPr>
              <a:r>
                <a:rPr lang="en-US" sz="150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Finance &amp; Accounts</a:t>
              </a:r>
            </a:p>
            <a:p>
              <a:pPr marL="323853" lvl="1" indent="-161927" algn="l">
                <a:lnSpc>
                  <a:spcPts val="1800"/>
                </a:lnSpc>
                <a:buFont typeface="Arial"/>
                <a:buChar char="•"/>
              </a:pPr>
              <a:r>
                <a:rPr lang="en-US" sz="150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TAX</a:t>
              </a:r>
            </a:p>
            <a:p>
              <a:pPr marL="323853" lvl="1" indent="-161927" algn="l">
                <a:lnSpc>
                  <a:spcPts val="1800"/>
                </a:lnSpc>
                <a:buFont typeface="Arial"/>
                <a:buChar char="•"/>
              </a:pPr>
              <a:r>
                <a:rPr lang="en-US" sz="150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Internal Audit</a:t>
              </a:r>
            </a:p>
            <a:p>
              <a:pPr marL="323853" lvl="1" indent="-161927" algn="l">
                <a:lnSpc>
                  <a:spcPts val="1800"/>
                </a:lnSpc>
                <a:buFont typeface="Arial"/>
                <a:buChar char="•"/>
              </a:pPr>
              <a:r>
                <a:rPr lang="en-US" sz="150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Payroll</a:t>
              </a:r>
            </a:p>
            <a:p>
              <a:pPr marL="323853" lvl="1" indent="-161927" algn="l">
                <a:lnSpc>
                  <a:spcPts val="1800"/>
                </a:lnSpc>
                <a:buFont typeface="Arial"/>
                <a:buChar char="•"/>
              </a:pPr>
              <a:r>
                <a:rPr lang="en-US" sz="150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Sourcing</a:t>
              </a:r>
            </a:p>
            <a:p>
              <a:pPr marL="323853" lvl="1" indent="-161927" algn="l">
                <a:lnSpc>
                  <a:spcPts val="1800"/>
                </a:lnSpc>
                <a:buFont typeface="Arial"/>
                <a:buChar char="•"/>
              </a:pPr>
              <a:r>
                <a:rPr lang="en-US" sz="150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Import &amp; Export Operations</a:t>
              </a:r>
            </a:p>
            <a:p>
              <a:pPr algn="l">
                <a:lnSpc>
                  <a:spcPts val="1800"/>
                </a:lnSpc>
              </a:pPr>
              <a:endParaRPr lang="en-US" sz="15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5627424" y="4036295"/>
              <a:ext cx="855079" cy="524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85"/>
                </a:lnSpc>
              </a:pPr>
              <a:r>
                <a:rPr lang="en-US" sz="2989" b="1">
                  <a:solidFill>
                    <a:srgbClr val="000B5D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2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5627424" y="4502927"/>
              <a:ext cx="3315795" cy="378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49"/>
                </a:lnSpc>
              </a:pPr>
              <a:r>
                <a:rPr lang="en-US" sz="2250" b="1" dirty="0">
                  <a:solidFill>
                    <a:srgbClr val="000B5D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Manpower Supply 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5627424" y="5283335"/>
              <a:ext cx="3064204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23850" lvl="1" indent="-161925" algn="l">
                <a:lnSpc>
                  <a:spcPts val="1800"/>
                </a:lnSpc>
                <a:buFont typeface="Arial"/>
                <a:buChar char="•"/>
              </a:pPr>
              <a:r>
                <a:rPr lang="en-US" sz="1500" dirty="0">
                  <a:solidFill>
                    <a:srgbClr val="000B5D"/>
                  </a:solidFill>
                  <a:latin typeface="Poppins"/>
                  <a:ea typeface="Poppins"/>
                  <a:cs typeface="Poppins"/>
                  <a:sym typeface="Poppins"/>
                </a:rPr>
                <a:t>Finance &amp; Accounts</a:t>
              </a:r>
            </a:p>
            <a:p>
              <a:pPr marL="323850" lvl="1" indent="-161925" algn="l">
                <a:lnSpc>
                  <a:spcPts val="1800"/>
                </a:lnSpc>
                <a:buFont typeface="Arial"/>
                <a:buChar char="•"/>
              </a:pPr>
              <a:r>
                <a:rPr lang="en-US" sz="1500" dirty="0">
                  <a:solidFill>
                    <a:srgbClr val="000B5D"/>
                  </a:solidFill>
                  <a:latin typeface="Poppins"/>
                  <a:ea typeface="Poppins"/>
                  <a:cs typeface="Poppins"/>
                  <a:sym typeface="Poppins"/>
                </a:rPr>
                <a:t>TAX</a:t>
              </a:r>
            </a:p>
            <a:p>
              <a:pPr marL="323850" lvl="1" indent="-161925" algn="l">
                <a:lnSpc>
                  <a:spcPts val="1800"/>
                </a:lnSpc>
                <a:buFont typeface="Arial"/>
                <a:buChar char="•"/>
              </a:pPr>
              <a:r>
                <a:rPr lang="en-US" sz="1500" dirty="0">
                  <a:solidFill>
                    <a:srgbClr val="000B5D"/>
                  </a:solidFill>
                  <a:latin typeface="Poppins"/>
                  <a:ea typeface="Poppins"/>
                  <a:cs typeface="Poppins"/>
                  <a:sym typeface="Poppins"/>
                </a:rPr>
                <a:t>Internal Audit</a:t>
              </a:r>
            </a:p>
            <a:p>
              <a:pPr marL="323850" lvl="1" indent="-161925" algn="l">
                <a:lnSpc>
                  <a:spcPts val="1800"/>
                </a:lnSpc>
                <a:buFont typeface="Arial"/>
                <a:buChar char="•"/>
              </a:pPr>
              <a:r>
                <a:rPr lang="en-US" sz="1500" dirty="0">
                  <a:solidFill>
                    <a:srgbClr val="000B5D"/>
                  </a:solidFill>
                  <a:latin typeface="Poppins"/>
                  <a:ea typeface="Poppins"/>
                  <a:cs typeface="Poppins"/>
                  <a:sym typeface="Poppins"/>
                </a:rPr>
                <a:t>Payroll</a:t>
              </a:r>
            </a:p>
            <a:p>
              <a:pPr marL="323850" lvl="1" indent="-161925" algn="l">
                <a:lnSpc>
                  <a:spcPts val="1800"/>
                </a:lnSpc>
                <a:buFont typeface="Arial"/>
                <a:buChar char="•"/>
              </a:pPr>
              <a:r>
                <a:rPr lang="en-US" sz="1500" dirty="0">
                  <a:solidFill>
                    <a:srgbClr val="000B5D"/>
                  </a:solidFill>
                  <a:latin typeface="Poppins"/>
                  <a:ea typeface="Poppins"/>
                  <a:cs typeface="Poppins"/>
                  <a:sym typeface="Poppins"/>
                </a:rPr>
                <a:t>Sourcing</a:t>
              </a:r>
            </a:p>
            <a:p>
              <a:pPr marL="323850" lvl="1" indent="-161925" algn="l">
                <a:lnSpc>
                  <a:spcPts val="1800"/>
                </a:lnSpc>
                <a:buFont typeface="Arial"/>
                <a:buChar char="•"/>
              </a:pPr>
              <a:r>
                <a:rPr lang="en-US" sz="1500" dirty="0">
                  <a:solidFill>
                    <a:srgbClr val="000B5D"/>
                  </a:solidFill>
                  <a:latin typeface="Poppins"/>
                  <a:ea typeface="Poppins"/>
                  <a:cs typeface="Poppins"/>
                  <a:sym typeface="Poppins"/>
                </a:rPr>
                <a:t>Contact Center</a:t>
              </a:r>
            </a:p>
            <a:p>
              <a:pPr marL="323850" lvl="1" indent="-161925" algn="l">
                <a:lnSpc>
                  <a:spcPts val="1800"/>
                </a:lnSpc>
                <a:buFont typeface="Arial"/>
                <a:buChar char="•"/>
              </a:pPr>
              <a:r>
                <a:rPr lang="en-US" sz="1500" dirty="0">
                  <a:solidFill>
                    <a:srgbClr val="000B5D"/>
                  </a:solidFill>
                  <a:latin typeface="Poppins"/>
                  <a:ea typeface="Poppins"/>
                  <a:cs typeface="Poppins"/>
                  <a:sym typeface="Poppins"/>
                </a:rPr>
                <a:t>HR</a:t>
              </a:r>
            </a:p>
            <a:p>
              <a:pPr marL="323850" lvl="1" indent="-161925" algn="l">
                <a:lnSpc>
                  <a:spcPts val="1800"/>
                </a:lnSpc>
                <a:buFont typeface="Arial"/>
                <a:buChar char="•"/>
              </a:pPr>
              <a:r>
                <a:rPr lang="en-US" sz="1500" dirty="0">
                  <a:solidFill>
                    <a:srgbClr val="000B5D"/>
                  </a:solidFill>
                  <a:latin typeface="Poppins"/>
                  <a:ea typeface="Poppins"/>
                  <a:cs typeface="Poppins"/>
                  <a:sym typeface="Poppins"/>
                </a:rPr>
                <a:t>Import &amp; Export Operation</a:t>
              </a:r>
            </a:p>
            <a:p>
              <a:pPr algn="l">
                <a:lnSpc>
                  <a:spcPts val="1800"/>
                </a:lnSpc>
              </a:pPr>
              <a:endParaRPr lang="en-US" sz="1500" dirty="0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9634706" y="4031386"/>
              <a:ext cx="874920" cy="5445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82"/>
                </a:lnSpc>
              </a:pPr>
              <a:r>
                <a:rPr lang="en-US" sz="3058" b="1">
                  <a:solidFill>
                    <a:srgbClr val="000B5D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3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9634705" y="4518150"/>
              <a:ext cx="3592249" cy="3789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149"/>
                </a:lnSpc>
              </a:pPr>
              <a:r>
                <a:rPr lang="en-US" sz="2250" b="1" dirty="0">
                  <a:solidFill>
                    <a:srgbClr val="000B5D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Information Technology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9634706" y="5283335"/>
              <a:ext cx="3135305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23850" lvl="1" indent="-161925" algn="l">
                <a:lnSpc>
                  <a:spcPts val="1800"/>
                </a:lnSpc>
                <a:buFont typeface="Arial"/>
                <a:buChar char="•"/>
              </a:pPr>
              <a:r>
                <a:rPr lang="en-US" sz="1500" dirty="0">
                  <a:solidFill>
                    <a:srgbClr val="000B5D"/>
                  </a:solidFill>
                  <a:latin typeface="Poppins"/>
                  <a:ea typeface="Poppins"/>
                  <a:cs typeface="Poppins"/>
                  <a:sym typeface="Poppins"/>
                </a:rPr>
                <a:t>Software Development</a:t>
              </a:r>
            </a:p>
            <a:p>
              <a:pPr marL="323850" lvl="1" indent="-161925" algn="l">
                <a:lnSpc>
                  <a:spcPts val="1800"/>
                </a:lnSpc>
                <a:buFont typeface="Arial"/>
                <a:buChar char="•"/>
              </a:pPr>
              <a:r>
                <a:rPr lang="en-US" sz="1500" dirty="0">
                  <a:solidFill>
                    <a:srgbClr val="000B5D"/>
                  </a:solidFill>
                  <a:latin typeface="Poppins"/>
                  <a:ea typeface="Poppins"/>
                  <a:cs typeface="Poppins"/>
                  <a:sym typeface="Poppins"/>
                </a:rPr>
                <a:t>Maintenance</a:t>
              </a:r>
            </a:p>
            <a:p>
              <a:pPr marL="323850" lvl="1" indent="-161925" algn="l">
                <a:lnSpc>
                  <a:spcPts val="1800"/>
                </a:lnSpc>
                <a:buFont typeface="Arial"/>
                <a:buChar char="•"/>
              </a:pPr>
              <a:r>
                <a:rPr lang="en-US" sz="1500" dirty="0">
                  <a:solidFill>
                    <a:srgbClr val="000B5D"/>
                  </a:solidFill>
                  <a:latin typeface="Poppins"/>
                  <a:ea typeface="Poppins"/>
                  <a:cs typeface="Poppins"/>
                  <a:sym typeface="Poppins"/>
                </a:rPr>
                <a:t>IT Operations</a:t>
              </a:r>
            </a:p>
            <a:p>
              <a:pPr marL="323850" lvl="1" indent="-161925" algn="l">
                <a:lnSpc>
                  <a:spcPts val="1800"/>
                </a:lnSpc>
                <a:buFont typeface="Arial"/>
                <a:buChar char="•"/>
              </a:pPr>
              <a:r>
                <a:rPr lang="en-US" sz="1500" dirty="0">
                  <a:solidFill>
                    <a:srgbClr val="000B5D"/>
                  </a:solidFill>
                  <a:latin typeface="Poppins"/>
                  <a:ea typeface="Poppins"/>
                  <a:cs typeface="Poppins"/>
                  <a:sym typeface="Poppins"/>
                </a:rPr>
                <a:t>IT Service Desk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9052962" y="1180909"/>
            <a:ext cx="7259372" cy="924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644"/>
              </a:lnSpc>
            </a:pPr>
            <a:r>
              <a:rPr lang="en-US" sz="5400" b="1" dirty="0">
                <a:solidFill>
                  <a:srgbClr val="000B5D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OUR SERVICES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5358737" y="8798134"/>
            <a:ext cx="4185210" cy="2172476"/>
            <a:chOff x="0" y="0"/>
            <a:chExt cx="1345639" cy="698500"/>
          </a:xfrm>
        </p:grpSpPr>
        <p:sp>
          <p:nvSpPr>
            <p:cNvPr id="28" name="Freeform 28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DDD9B9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114300" y="19050"/>
              <a:ext cx="111703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1935766" y="9457060"/>
            <a:ext cx="8141223" cy="1553840"/>
            <a:chOff x="0" y="0"/>
            <a:chExt cx="3659737" cy="698500"/>
          </a:xfrm>
        </p:grpSpPr>
        <p:sp>
          <p:nvSpPr>
            <p:cNvPr id="31" name="Freeform 31"/>
            <p:cNvSpPr/>
            <p:nvPr/>
          </p:nvSpPr>
          <p:spPr>
            <a:xfrm>
              <a:off x="2009" y="0"/>
              <a:ext cx="3655720" cy="698500"/>
            </a:xfrm>
            <a:custGeom>
              <a:avLst/>
              <a:gdLst/>
              <a:ahLst/>
              <a:cxnLst/>
              <a:rect l="l" t="t" r="r" b="b"/>
              <a:pathLst>
                <a:path w="3655720" h="698500">
                  <a:moveTo>
                    <a:pt x="3652468" y="358292"/>
                  </a:moveTo>
                  <a:lnTo>
                    <a:pt x="3459789" y="689458"/>
                  </a:lnTo>
                  <a:cubicBezTo>
                    <a:pt x="3456532" y="695056"/>
                    <a:pt x="3450544" y="698500"/>
                    <a:pt x="3444067" y="698500"/>
                  </a:cubicBezTo>
                  <a:lnTo>
                    <a:pt x="211651" y="698500"/>
                  </a:lnTo>
                  <a:cubicBezTo>
                    <a:pt x="205175" y="698500"/>
                    <a:pt x="199187" y="695056"/>
                    <a:pt x="195930" y="689458"/>
                  </a:cubicBezTo>
                  <a:lnTo>
                    <a:pt x="3252" y="358292"/>
                  </a:lnTo>
                  <a:cubicBezTo>
                    <a:pt x="0" y="352702"/>
                    <a:pt x="0" y="345798"/>
                    <a:pt x="3252" y="340208"/>
                  </a:cubicBezTo>
                  <a:lnTo>
                    <a:pt x="195930" y="9042"/>
                  </a:lnTo>
                  <a:cubicBezTo>
                    <a:pt x="199187" y="3444"/>
                    <a:pt x="205175" y="0"/>
                    <a:pt x="211651" y="0"/>
                  </a:cubicBezTo>
                  <a:lnTo>
                    <a:pt x="3444067" y="0"/>
                  </a:lnTo>
                  <a:cubicBezTo>
                    <a:pt x="3450544" y="0"/>
                    <a:pt x="3456532" y="3444"/>
                    <a:pt x="3459789" y="9042"/>
                  </a:cubicBezTo>
                  <a:lnTo>
                    <a:pt x="3652468" y="340208"/>
                  </a:lnTo>
                  <a:cubicBezTo>
                    <a:pt x="3655719" y="345798"/>
                    <a:pt x="3655719" y="352702"/>
                    <a:pt x="3652468" y="358292"/>
                  </a:cubicBezTo>
                  <a:close/>
                </a:path>
              </a:pathLst>
            </a:custGeom>
            <a:solidFill>
              <a:srgbClr val="B7AD6E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114300" y="19050"/>
              <a:ext cx="3431137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-2092605" y="9258300"/>
            <a:ext cx="4185210" cy="2172476"/>
            <a:chOff x="0" y="0"/>
            <a:chExt cx="1345639" cy="698500"/>
          </a:xfrm>
        </p:grpSpPr>
        <p:sp>
          <p:nvSpPr>
            <p:cNvPr id="34" name="Freeform 34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DDD9B9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114300" y="19050"/>
              <a:ext cx="111703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4234417" y="-1711588"/>
            <a:ext cx="4185210" cy="2172476"/>
            <a:chOff x="0" y="0"/>
            <a:chExt cx="1345639" cy="698500"/>
          </a:xfrm>
        </p:grpSpPr>
        <p:sp>
          <p:nvSpPr>
            <p:cNvPr id="37" name="Freeform 37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DDD9B9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114300" y="19050"/>
              <a:ext cx="111703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-1016746" y="9777990"/>
            <a:ext cx="5306302" cy="1494660"/>
            <a:chOff x="0" y="0"/>
            <a:chExt cx="2479796" cy="698500"/>
          </a:xfrm>
        </p:grpSpPr>
        <p:sp>
          <p:nvSpPr>
            <p:cNvPr id="40" name="Freeform 40"/>
            <p:cNvSpPr/>
            <p:nvPr/>
          </p:nvSpPr>
          <p:spPr>
            <a:xfrm>
              <a:off x="3082" y="0"/>
              <a:ext cx="2473632" cy="698500"/>
            </a:xfrm>
            <a:custGeom>
              <a:avLst/>
              <a:gdLst/>
              <a:ahLst/>
              <a:cxnLst/>
              <a:rect l="l" t="t" r="r" b="b"/>
              <a:pathLst>
                <a:path w="2473632" h="698500">
                  <a:moveTo>
                    <a:pt x="2468643" y="363122"/>
                  </a:moveTo>
                  <a:lnTo>
                    <a:pt x="2281585" y="684628"/>
                  </a:lnTo>
                  <a:cubicBezTo>
                    <a:pt x="2276588" y="693216"/>
                    <a:pt x="2267401" y="698500"/>
                    <a:pt x="2257465" y="698500"/>
                  </a:cubicBezTo>
                  <a:lnTo>
                    <a:pt x="216167" y="698500"/>
                  </a:lnTo>
                  <a:cubicBezTo>
                    <a:pt x="206231" y="698500"/>
                    <a:pt x="197044" y="693216"/>
                    <a:pt x="192047" y="684628"/>
                  </a:cubicBezTo>
                  <a:lnTo>
                    <a:pt x="4989" y="363122"/>
                  </a:lnTo>
                  <a:cubicBezTo>
                    <a:pt x="0" y="354547"/>
                    <a:pt x="0" y="343953"/>
                    <a:pt x="4989" y="335378"/>
                  </a:cubicBezTo>
                  <a:lnTo>
                    <a:pt x="192047" y="13872"/>
                  </a:lnTo>
                  <a:cubicBezTo>
                    <a:pt x="197044" y="5284"/>
                    <a:pt x="206231" y="0"/>
                    <a:pt x="216167" y="0"/>
                  </a:cubicBezTo>
                  <a:lnTo>
                    <a:pt x="2257465" y="0"/>
                  </a:lnTo>
                  <a:cubicBezTo>
                    <a:pt x="2267401" y="0"/>
                    <a:pt x="2276588" y="5284"/>
                    <a:pt x="2281585" y="13872"/>
                  </a:cubicBezTo>
                  <a:lnTo>
                    <a:pt x="2468643" y="335378"/>
                  </a:lnTo>
                  <a:cubicBezTo>
                    <a:pt x="2473632" y="343953"/>
                    <a:pt x="2473632" y="354547"/>
                    <a:pt x="2468643" y="363122"/>
                  </a:cubicBezTo>
                  <a:close/>
                </a:path>
              </a:pathLst>
            </a:custGeom>
            <a:solidFill>
              <a:srgbClr val="B7AD6E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114300" y="19050"/>
              <a:ext cx="2251196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6327022" y="-286442"/>
            <a:ext cx="2511232" cy="1494660"/>
            <a:chOff x="0" y="0"/>
            <a:chExt cx="1173575" cy="698500"/>
          </a:xfrm>
        </p:grpSpPr>
        <p:sp>
          <p:nvSpPr>
            <p:cNvPr id="43" name="Freeform 43"/>
            <p:cNvSpPr/>
            <p:nvPr/>
          </p:nvSpPr>
          <p:spPr>
            <a:xfrm>
              <a:off x="6512" y="0"/>
              <a:ext cx="1160551" cy="698500"/>
            </a:xfrm>
            <a:custGeom>
              <a:avLst/>
              <a:gdLst/>
              <a:ahLst/>
              <a:cxnLst/>
              <a:rect l="l" t="t" r="r" b="b"/>
              <a:pathLst>
                <a:path w="1160551" h="698500">
                  <a:moveTo>
                    <a:pt x="1150009" y="378562"/>
                  </a:moveTo>
                  <a:lnTo>
                    <a:pt x="980917" y="669188"/>
                  </a:lnTo>
                  <a:cubicBezTo>
                    <a:pt x="970358" y="687336"/>
                    <a:pt x="950947" y="698500"/>
                    <a:pt x="929951" y="698500"/>
                  </a:cubicBezTo>
                  <a:lnTo>
                    <a:pt x="230600" y="698500"/>
                  </a:lnTo>
                  <a:cubicBezTo>
                    <a:pt x="209604" y="698500"/>
                    <a:pt x="190192" y="687336"/>
                    <a:pt x="179634" y="669188"/>
                  </a:cubicBezTo>
                  <a:lnTo>
                    <a:pt x="10542" y="378562"/>
                  </a:lnTo>
                  <a:cubicBezTo>
                    <a:pt x="0" y="360442"/>
                    <a:pt x="0" y="338058"/>
                    <a:pt x="10542" y="319938"/>
                  </a:cubicBezTo>
                  <a:lnTo>
                    <a:pt x="179634" y="29312"/>
                  </a:lnTo>
                  <a:cubicBezTo>
                    <a:pt x="190192" y="11164"/>
                    <a:pt x="209604" y="0"/>
                    <a:pt x="230600" y="0"/>
                  </a:cubicBezTo>
                  <a:lnTo>
                    <a:pt x="929951" y="0"/>
                  </a:lnTo>
                  <a:cubicBezTo>
                    <a:pt x="950947" y="0"/>
                    <a:pt x="970358" y="11164"/>
                    <a:pt x="980917" y="29312"/>
                  </a:cubicBezTo>
                  <a:lnTo>
                    <a:pt x="1150009" y="319938"/>
                  </a:lnTo>
                  <a:cubicBezTo>
                    <a:pt x="1160551" y="338058"/>
                    <a:pt x="1160551" y="360442"/>
                    <a:pt x="1150009" y="378562"/>
                  </a:cubicBezTo>
                  <a:close/>
                </a:path>
              </a:pathLst>
            </a:custGeom>
            <a:solidFill>
              <a:srgbClr val="B7AD6E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114300" y="19050"/>
              <a:ext cx="944975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sp>
        <p:nvSpPr>
          <p:cNvPr id="45" name="TextBox 25">
            <a:extLst>
              <a:ext uri="{FF2B5EF4-FFF2-40B4-BE49-F238E27FC236}">
                <a16:creationId xmlns:a16="http://schemas.microsoft.com/office/drawing/2014/main" id="{9311D765-CF9C-43FC-AA2B-B17B43FBE44D}"/>
              </a:ext>
            </a:extLst>
          </p:cNvPr>
          <p:cNvSpPr txBox="1"/>
          <p:nvPr/>
        </p:nvSpPr>
        <p:spPr>
          <a:xfrm>
            <a:off x="7787901" y="2939526"/>
            <a:ext cx="9244013" cy="12932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39"/>
              </a:lnSpc>
            </a:pPr>
            <a:r>
              <a:rPr lang="en-US" sz="2115" dirty="0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DigiPro team comprises seasoned professionals with extensive expertise in finance, accounting, information systems, and management. We bring a holistic and multifaceted approach to problem-solving, backed by years of hands-on experience.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2508857" y="3797020"/>
            <a:ext cx="3565368" cy="37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b="1" dirty="0">
                <a:solidFill>
                  <a:srgbClr val="000B5D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Record to Report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11649917" y="3114029"/>
            <a:ext cx="4559786" cy="4467871"/>
            <a:chOff x="0" y="0"/>
            <a:chExt cx="1510111" cy="13264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10111" cy="1326411"/>
            </a:xfrm>
            <a:custGeom>
              <a:avLst/>
              <a:gdLst/>
              <a:ahLst/>
              <a:cxnLst/>
              <a:rect l="l" t="t" r="r" b="b"/>
              <a:pathLst>
                <a:path w="1510111" h="1326411">
                  <a:moveTo>
                    <a:pt x="1506554" y="681018"/>
                  </a:moveTo>
                  <a:lnTo>
                    <a:pt x="1314269" y="1308599"/>
                  </a:lnTo>
                  <a:cubicBezTo>
                    <a:pt x="1311026" y="1319184"/>
                    <a:pt x="1301253" y="1326411"/>
                    <a:pt x="1290182" y="1326411"/>
                  </a:cubicBezTo>
                  <a:lnTo>
                    <a:pt x="219929" y="1326411"/>
                  </a:lnTo>
                  <a:cubicBezTo>
                    <a:pt x="208858" y="1326411"/>
                    <a:pt x="199085" y="1319184"/>
                    <a:pt x="195841" y="1308599"/>
                  </a:cubicBezTo>
                  <a:lnTo>
                    <a:pt x="3557" y="681018"/>
                  </a:lnTo>
                  <a:cubicBezTo>
                    <a:pt x="0" y="669410"/>
                    <a:pt x="0" y="657002"/>
                    <a:pt x="3557" y="645393"/>
                  </a:cubicBezTo>
                  <a:lnTo>
                    <a:pt x="195841" y="17812"/>
                  </a:lnTo>
                  <a:cubicBezTo>
                    <a:pt x="199085" y="7227"/>
                    <a:pt x="208858" y="0"/>
                    <a:pt x="219929" y="0"/>
                  </a:cubicBezTo>
                  <a:lnTo>
                    <a:pt x="1290182" y="0"/>
                  </a:lnTo>
                  <a:cubicBezTo>
                    <a:pt x="1301253" y="0"/>
                    <a:pt x="1311026" y="7227"/>
                    <a:pt x="1314269" y="17812"/>
                  </a:cubicBezTo>
                  <a:lnTo>
                    <a:pt x="1506554" y="645393"/>
                  </a:lnTo>
                  <a:cubicBezTo>
                    <a:pt x="1510111" y="657002"/>
                    <a:pt x="1510111" y="669410"/>
                    <a:pt x="1506554" y="68101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000B5D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14300" y="19050"/>
              <a:ext cx="1285313" cy="1307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508857" y="3339803"/>
            <a:ext cx="837466" cy="515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9"/>
              </a:lnSpc>
            </a:pPr>
            <a:r>
              <a:rPr lang="en-US" sz="2927" b="1" dirty="0">
                <a:solidFill>
                  <a:srgbClr val="000B5D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449416" y="4274046"/>
            <a:ext cx="3001088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0" lvl="1" indent="-161925" algn="l">
              <a:lnSpc>
                <a:spcPts val="1800"/>
              </a:lnSpc>
              <a:buFont typeface="Arial"/>
              <a:buChar char="•"/>
            </a:pPr>
            <a:r>
              <a:rPr lang="en-US" sz="1500" dirty="0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Fixed Asset recording Mgt end to end</a:t>
            </a:r>
          </a:p>
          <a:p>
            <a:pPr marL="323850" lvl="1" indent="-161925" algn="l">
              <a:lnSpc>
                <a:spcPts val="1800"/>
              </a:lnSpc>
              <a:buFont typeface="Arial"/>
              <a:buChar char="•"/>
            </a:pPr>
            <a:r>
              <a:rPr lang="en-US" sz="1500" dirty="0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Provision Control and</a:t>
            </a:r>
          </a:p>
          <a:p>
            <a:pPr marL="323850" lvl="1" indent="-161925" algn="l">
              <a:lnSpc>
                <a:spcPts val="1800"/>
              </a:lnSpc>
              <a:buFont typeface="Arial"/>
              <a:buChar char="•"/>
            </a:pPr>
            <a:r>
              <a:rPr lang="en-US" sz="1500" dirty="0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Reversal journals</a:t>
            </a:r>
          </a:p>
          <a:p>
            <a:pPr marL="323850" lvl="1" indent="-161925" algn="l">
              <a:lnSpc>
                <a:spcPts val="1800"/>
              </a:lnSpc>
              <a:buFont typeface="Arial"/>
              <a:buChar char="•"/>
            </a:pPr>
            <a:r>
              <a:rPr lang="en-US" sz="1500" dirty="0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Reconciliation (HFM vs Fusion)</a:t>
            </a:r>
          </a:p>
          <a:p>
            <a:pPr marL="323850" lvl="1" indent="-161925" algn="l">
              <a:lnSpc>
                <a:spcPts val="1800"/>
              </a:lnSpc>
              <a:buFont typeface="Arial"/>
              <a:buChar char="•"/>
            </a:pPr>
            <a:r>
              <a:rPr lang="en-US" sz="1500" dirty="0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Reconciliation (HFM vs. statutory)</a:t>
            </a:r>
          </a:p>
          <a:p>
            <a:pPr marL="323850" lvl="1" indent="-161925" algn="l">
              <a:lnSpc>
                <a:spcPts val="1800"/>
              </a:lnSpc>
              <a:buFont typeface="Arial"/>
              <a:buChar char="•"/>
            </a:pPr>
            <a:r>
              <a:rPr lang="en-US" sz="1500" dirty="0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Module Close</a:t>
            </a:r>
          </a:p>
          <a:p>
            <a:pPr marL="323850" lvl="1" indent="-161925" algn="l">
              <a:lnSpc>
                <a:spcPts val="1800"/>
              </a:lnSpc>
              <a:buFont typeface="Arial"/>
              <a:buChar char="•"/>
            </a:pPr>
            <a:r>
              <a:rPr lang="en-US" sz="1500" dirty="0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Audit Deliverables</a:t>
            </a:r>
          </a:p>
          <a:p>
            <a:pPr marL="323850" lvl="1" indent="-161925" algn="l">
              <a:lnSpc>
                <a:spcPts val="1800"/>
              </a:lnSpc>
              <a:buFont typeface="Arial"/>
              <a:buChar char="•"/>
            </a:pPr>
            <a:r>
              <a:rPr lang="en-US" sz="1500" dirty="0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Financial statements  Preparation, Variance analysis and control</a:t>
            </a:r>
          </a:p>
          <a:p>
            <a:pPr algn="l">
              <a:lnSpc>
                <a:spcPts val="1800"/>
              </a:lnSpc>
            </a:pPr>
            <a:endParaRPr lang="en-US" sz="1500" dirty="0">
              <a:solidFill>
                <a:srgbClr val="000B5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80244" y="3932951"/>
            <a:ext cx="867521" cy="550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6"/>
              </a:lnSpc>
            </a:pPr>
            <a:r>
              <a:rPr lang="en-US" sz="3032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80244" y="4425284"/>
            <a:ext cx="3364042" cy="790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6"/>
              </a:lnSpc>
            </a:pPr>
            <a:r>
              <a:rPr lang="en-US" sz="2247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EFFICIENCY &amp; COST-EFFECTIVENESS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89819" y="5283335"/>
            <a:ext cx="3108790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3" lvl="1" indent="-161927" algn="l">
              <a:lnSpc>
                <a:spcPts val="1800"/>
              </a:lnSpc>
              <a:buFont typeface="Arial"/>
              <a:buChar char="•"/>
            </a:pPr>
            <a:r>
              <a:rPr lang="en-US" sz="1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Optimized service delivery tailored to client needs.</a:t>
            </a:r>
          </a:p>
          <a:p>
            <a:pPr marL="323853" lvl="1" indent="-161927" algn="l">
              <a:lnSpc>
                <a:spcPts val="1800"/>
              </a:lnSpc>
              <a:buFont typeface="Arial"/>
              <a:buChar char="•"/>
            </a:pPr>
            <a:r>
              <a:rPr lang="en-US" sz="1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Scalable resource management to meet dynamic business demands.</a:t>
            </a:r>
          </a:p>
          <a:p>
            <a:pPr algn="l">
              <a:lnSpc>
                <a:spcPts val="1800"/>
              </a:lnSpc>
            </a:pPr>
            <a:endParaRPr lang="en-US" sz="15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821685" y="3137247"/>
            <a:ext cx="4667405" cy="4464532"/>
            <a:chOff x="0" y="0"/>
            <a:chExt cx="1513913" cy="1301491"/>
          </a:xfrm>
        </p:grpSpPr>
        <p:sp>
          <p:nvSpPr>
            <p:cNvPr id="12" name="Freeform 12"/>
            <p:cNvSpPr/>
            <p:nvPr/>
          </p:nvSpPr>
          <p:spPr>
            <a:xfrm>
              <a:off x="1897" y="0"/>
              <a:ext cx="1510118" cy="1301491"/>
            </a:xfrm>
            <a:custGeom>
              <a:avLst/>
              <a:gdLst/>
              <a:ahLst/>
              <a:cxnLst/>
              <a:rect l="l" t="t" r="r" b="b"/>
              <a:pathLst>
                <a:path w="1510118" h="1301491">
                  <a:moveTo>
                    <a:pt x="1506577" y="668162"/>
                  </a:moveTo>
                  <a:lnTo>
                    <a:pt x="1314254" y="1284074"/>
                  </a:lnTo>
                  <a:cubicBezTo>
                    <a:pt x="1311019" y="1294435"/>
                    <a:pt x="1301424" y="1301491"/>
                    <a:pt x="1290570" y="1301491"/>
                  </a:cubicBezTo>
                  <a:lnTo>
                    <a:pt x="219549" y="1301491"/>
                  </a:lnTo>
                  <a:cubicBezTo>
                    <a:pt x="208694" y="1301491"/>
                    <a:pt x="199100" y="1294435"/>
                    <a:pt x="195865" y="1284074"/>
                  </a:cubicBezTo>
                  <a:lnTo>
                    <a:pt x="3541" y="668162"/>
                  </a:lnTo>
                  <a:cubicBezTo>
                    <a:pt x="0" y="656821"/>
                    <a:pt x="0" y="644670"/>
                    <a:pt x="3541" y="633329"/>
                  </a:cubicBezTo>
                  <a:lnTo>
                    <a:pt x="195865" y="17417"/>
                  </a:lnTo>
                  <a:cubicBezTo>
                    <a:pt x="199100" y="7055"/>
                    <a:pt x="208694" y="0"/>
                    <a:pt x="219549" y="0"/>
                  </a:cubicBezTo>
                  <a:lnTo>
                    <a:pt x="1290570" y="0"/>
                  </a:lnTo>
                  <a:cubicBezTo>
                    <a:pt x="1301424" y="0"/>
                    <a:pt x="1311019" y="7055"/>
                    <a:pt x="1314254" y="17417"/>
                  </a:cubicBezTo>
                  <a:lnTo>
                    <a:pt x="1506577" y="633329"/>
                  </a:lnTo>
                  <a:cubicBezTo>
                    <a:pt x="1510118" y="644670"/>
                    <a:pt x="1510118" y="656821"/>
                    <a:pt x="1506577" y="668162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000B5D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14300" y="19050"/>
              <a:ext cx="1285313" cy="1282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697597" y="3328663"/>
            <a:ext cx="855079" cy="524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85"/>
              </a:lnSpc>
            </a:pPr>
            <a:r>
              <a:rPr lang="en-US" sz="2989" b="1" dirty="0">
                <a:solidFill>
                  <a:srgbClr val="000B5D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97597" y="3795295"/>
            <a:ext cx="3315795" cy="37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b="1" dirty="0">
                <a:solidFill>
                  <a:srgbClr val="000B5D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Procure to Pay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19535" y="4274046"/>
            <a:ext cx="3064204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0" lvl="1" indent="-161925" algn="l">
              <a:lnSpc>
                <a:spcPts val="1800"/>
              </a:lnSpc>
              <a:buFont typeface="Arial"/>
              <a:buChar char="•"/>
            </a:pPr>
            <a:r>
              <a:rPr lang="en-US" sz="1500" dirty="0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Utility bill receiving to payment</a:t>
            </a:r>
          </a:p>
          <a:p>
            <a:pPr marL="323850" lvl="1" indent="-161925" algn="l">
              <a:lnSpc>
                <a:spcPts val="1800"/>
              </a:lnSpc>
              <a:buFont typeface="Arial"/>
              <a:buChar char="•"/>
            </a:pPr>
            <a:r>
              <a:rPr lang="en-US" sz="1500" dirty="0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Lease schedule  Mgt and payment</a:t>
            </a:r>
          </a:p>
          <a:p>
            <a:pPr marL="323850" lvl="1" indent="-161925" algn="l">
              <a:lnSpc>
                <a:spcPts val="1800"/>
              </a:lnSpc>
              <a:buFont typeface="Arial"/>
              <a:buChar char="•"/>
            </a:pPr>
            <a:r>
              <a:rPr lang="en-US" sz="1500" dirty="0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Vendor Invoice (Local and Foreign) receiving to pay.</a:t>
            </a:r>
          </a:p>
          <a:p>
            <a:pPr marL="323850" lvl="1" indent="-161925" algn="l">
              <a:lnSpc>
                <a:spcPts val="1800"/>
              </a:lnSpc>
              <a:buFont typeface="Arial"/>
              <a:buChar char="•"/>
            </a:pPr>
            <a:r>
              <a:rPr lang="en-US" sz="1500" dirty="0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Employee Travel and Expense settlement</a:t>
            </a:r>
          </a:p>
          <a:p>
            <a:pPr marL="323850" lvl="1" indent="-161925" algn="l">
              <a:lnSpc>
                <a:spcPts val="1800"/>
              </a:lnSpc>
              <a:buFont typeface="Arial"/>
              <a:buChar char="•"/>
            </a:pPr>
            <a:r>
              <a:rPr lang="en-US" sz="1500" dirty="0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Bank Reconciliations (Host to host + manual</a:t>
            </a:r>
          </a:p>
          <a:p>
            <a:pPr marL="323850" lvl="1" indent="-161925" algn="l">
              <a:lnSpc>
                <a:spcPts val="1800"/>
              </a:lnSpc>
              <a:buFont typeface="Arial"/>
              <a:buChar char="•"/>
            </a:pPr>
            <a:r>
              <a:rPr lang="en-US" sz="1500" dirty="0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Inter Company Reconciliations</a:t>
            </a:r>
          </a:p>
          <a:p>
            <a:pPr marL="323850" lvl="1" indent="-161925" algn="l">
              <a:lnSpc>
                <a:spcPts val="1800"/>
              </a:lnSpc>
              <a:buFont typeface="Arial"/>
              <a:buChar char="•"/>
            </a:pPr>
            <a:endParaRPr lang="en-US" sz="1500" dirty="0">
              <a:solidFill>
                <a:srgbClr val="000B5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1800"/>
              </a:lnSpc>
            </a:pPr>
            <a:endParaRPr lang="en-US" sz="1500" dirty="0">
              <a:solidFill>
                <a:srgbClr val="000B5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566BC50-8053-41A2-9A6E-B5F760790F8B}"/>
              </a:ext>
            </a:extLst>
          </p:cNvPr>
          <p:cNvGrpSpPr/>
          <p:nvPr/>
        </p:nvGrpSpPr>
        <p:grpSpPr>
          <a:xfrm>
            <a:off x="6178726" y="3117365"/>
            <a:ext cx="4775707" cy="4464532"/>
            <a:chOff x="8943219" y="3805117"/>
            <a:chExt cx="4775707" cy="4052269"/>
          </a:xfrm>
        </p:grpSpPr>
        <p:grpSp>
          <p:nvGrpSpPr>
            <p:cNvPr id="8" name="Group 8"/>
            <p:cNvGrpSpPr/>
            <p:nvPr/>
          </p:nvGrpSpPr>
          <p:grpSpPr>
            <a:xfrm>
              <a:off x="8943219" y="3805117"/>
              <a:ext cx="4775707" cy="4052269"/>
              <a:chOff x="0" y="0"/>
              <a:chExt cx="1513913" cy="128458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878" y="0"/>
                <a:ext cx="1510156" cy="1284581"/>
              </a:xfrm>
              <a:custGeom>
                <a:avLst/>
                <a:gdLst/>
                <a:ahLst/>
                <a:cxnLst/>
                <a:rect l="l" t="t" r="r" b="b"/>
                <a:pathLst>
                  <a:path w="1510156" h="1284581">
                    <a:moveTo>
                      <a:pt x="1506656" y="659292"/>
                    </a:moveTo>
                    <a:lnTo>
                      <a:pt x="1314213" y="1267579"/>
                    </a:lnTo>
                    <a:cubicBezTo>
                      <a:pt x="1311011" y="1277701"/>
                      <a:pt x="1301619" y="1284581"/>
                      <a:pt x="1291002" y="1284581"/>
                    </a:cubicBezTo>
                    <a:lnTo>
                      <a:pt x="219154" y="1284581"/>
                    </a:lnTo>
                    <a:cubicBezTo>
                      <a:pt x="208538" y="1284581"/>
                      <a:pt x="199145" y="1277701"/>
                      <a:pt x="195943" y="1267579"/>
                    </a:cubicBezTo>
                    <a:lnTo>
                      <a:pt x="3501" y="659292"/>
                    </a:lnTo>
                    <a:cubicBezTo>
                      <a:pt x="0" y="648228"/>
                      <a:pt x="0" y="636353"/>
                      <a:pt x="3501" y="625289"/>
                    </a:cubicBezTo>
                    <a:lnTo>
                      <a:pt x="195943" y="17002"/>
                    </a:lnTo>
                    <a:cubicBezTo>
                      <a:pt x="199145" y="6880"/>
                      <a:pt x="208538" y="0"/>
                      <a:pt x="219154" y="0"/>
                    </a:cubicBezTo>
                    <a:lnTo>
                      <a:pt x="1291002" y="0"/>
                    </a:lnTo>
                    <a:cubicBezTo>
                      <a:pt x="1301619" y="0"/>
                      <a:pt x="1311011" y="6880"/>
                      <a:pt x="1314213" y="17002"/>
                    </a:cubicBezTo>
                    <a:lnTo>
                      <a:pt x="1506656" y="625289"/>
                    </a:lnTo>
                    <a:cubicBezTo>
                      <a:pt x="1510156" y="636353"/>
                      <a:pt x="1510156" y="648228"/>
                      <a:pt x="1506656" y="6592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000B5D"/>
                </a:solidFill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114300" y="19050"/>
                <a:ext cx="1285313" cy="12655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9634706" y="4031386"/>
              <a:ext cx="874920" cy="523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82"/>
                </a:lnSpc>
              </a:pPr>
              <a:r>
                <a:rPr lang="en-US" sz="3058" b="1" dirty="0">
                  <a:solidFill>
                    <a:srgbClr val="000B5D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2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9634706" y="4518150"/>
              <a:ext cx="3392734" cy="378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49"/>
                </a:lnSpc>
              </a:pPr>
              <a:r>
                <a:rPr lang="en-US" sz="2250" b="1" dirty="0">
                  <a:solidFill>
                    <a:srgbClr val="000B5D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Order to Cash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9634706" y="4967517"/>
              <a:ext cx="3135305" cy="27699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23850" lvl="1" indent="-161925" algn="l">
                <a:lnSpc>
                  <a:spcPts val="1800"/>
                </a:lnSpc>
                <a:buFont typeface="Arial"/>
                <a:buChar char="•"/>
              </a:pPr>
              <a:r>
                <a:rPr lang="en-US" sz="1500" dirty="0">
                  <a:solidFill>
                    <a:srgbClr val="000B5D"/>
                  </a:solidFill>
                  <a:latin typeface="Poppins"/>
                  <a:ea typeface="Poppins"/>
                  <a:cs typeface="Poppins"/>
                  <a:sym typeface="Poppins"/>
                </a:rPr>
                <a:t>Institutional Collection system record</a:t>
              </a:r>
            </a:p>
            <a:p>
              <a:pPr marL="323850" lvl="1" indent="-161925" algn="l">
                <a:lnSpc>
                  <a:spcPts val="1800"/>
                </a:lnSpc>
                <a:buFont typeface="Arial"/>
                <a:buChar char="•"/>
              </a:pPr>
              <a:r>
                <a:rPr lang="en-US" sz="1500" dirty="0">
                  <a:solidFill>
                    <a:srgbClr val="000B5D"/>
                  </a:solidFill>
                  <a:latin typeface="Poppins"/>
                  <a:ea typeface="Poppins"/>
                  <a:cs typeface="Poppins"/>
                  <a:sym typeface="Poppins"/>
                </a:rPr>
                <a:t>Interconnection Receivable Invoicing</a:t>
              </a:r>
            </a:p>
            <a:p>
              <a:pPr marL="323850" lvl="1" indent="-161925" algn="l">
                <a:lnSpc>
                  <a:spcPts val="1800"/>
                </a:lnSpc>
                <a:buFont typeface="Arial"/>
                <a:buChar char="•"/>
              </a:pPr>
              <a:r>
                <a:rPr lang="en-US" sz="1500" dirty="0">
                  <a:solidFill>
                    <a:srgbClr val="000B5D"/>
                  </a:solidFill>
                  <a:latin typeface="Poppins"/>
                  <a:ea typeface="Poppins"/>
                  <a:cs typeface="Poppins"/>
                  <a:sym typeface="Poppins"/>
                </a:rPr>
                <a:t>Invoicing of Non-Mobile Revenue (Site share, FON, MFS)</a:t>
              </a:r>
            </a:p>
            <a:p>
              <a:pPr marL="323850" lvl="1" indent="-161925" algn="l">
                <a:lnSpc>
                  <a:spcPts val="1800"/>
                </a:lnSpc>
                <a:buFont typeface="Arial"/>
                <a:buChar char="•"/>
              </a:pPr>
              <a:r>
                <a:rPr lang="en-US" sz="1500" dirty="0">
                  <a:solidFill>
                    <a:srgbClr val="000B5D"/>
                  </a:solidFill>
                  <a:latin typeface="Poppins"/>
                  <a:ea typeface="Poppins"/>
                  <a:cs typeface="Poppins"/>
                  <a:sym typeface="Poppins"/>
                </a:rPr>
                <a:t>Commission Payment</a:t>
              </a:r>
            </a:p>
            <a:p>
              <a:pPr marL="323850" lvl="1" indent="-161925" algn="l">
                <a:lnSpc>
                  <a:spcPts val="1800"/>
                </a:lnSpc>
                <a:buFont typeface="Arial"/>
                <a:buChar char="•"/>
              </a:pPr>
              <a:r>
                <a:rPr lang="en-US" sz="1500" dirty="0">
                  <a:solidFill>
                    <a:srgbClr val="000B5D"/>
                  </a:solidFill>
                  <a:latin typeface="Poppins"/>
                  <a:ea typeface="Poppins"/>
                  <a:cs typeface="Poppins"/>
                  <a:sym typeface="Poppins"/>
                </a:rPr>
                <a:t>Interconnection Cost Payment</a:t>
              </a:r>
            </a:p>
            <a:p>
              <a:pPr marL="323850" lvl="1" indent="-161925" algn="l">
                <a:lnSpc>
                  <a:spcPts val="1800"/>
                </a:lnSpc>
                <a:buFont typeface="Arial"/>
                <a:buChar char="•"/>
              </a:pPr>
              <a:r>
                <a:rPr lang="en-US" sz="1500" dirty="0">
                  <a:solidFill>
                    <a:srgbClr val="000B5D"/>
                  </a:solidFill>
                  <a:latin typeface="Poppins"/>
                  <a:ea typeface="Poppins"/>
                  <a:cs typeface="Poppins"/>
                  <a:sym typeface="Poppins"/>
                </a:rPr>
                <a:t>Inbound Roaming Invoicing</a:t>
              </a:r>
            </a:p>
            <a:p>
              <a:pPr marL="323850" lvl="1" indent="-161925" algn="l">
                <a:lnSpc>
                  <a:spcPts val="1800"/>
                </a:lnSpc>
                <a:buFont typeface="Arial"/>
                <a:buChar char="•"/>
              </a:pPr>
              <a:endParaRPr lang="en-US" sz="1500" dirty="0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028700" y="1543049"/>
            <a:ext cx="10020300" cy="699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80"/>
              </a:lnSpc>
            </a:pPr>
            <a:r>
              <a:rPr lang="en-US" sz="5280" b="1" dirty="0">
                <a:solidFill>
                  <a:srgbClr val="000B5D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Finance &amp; Accounts Services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5358737" y="8672814"/>
            <a:ext cx="4185210" cy="2172476"/>
            <a:chOff x="0" y="0"/>
            <a:chExt cx="1345639" cy="698500"/>
          </a:xfrm>
        </p:grpSpPr>
        <p:sp>
          <p:nvSpPr>
            <p:cNvPr id="28" name="Freeform 28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DDD9B9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114300" y="19050"/>
              <a:ext cx="111703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1935766" y="9331740"/>
            <a:ext cx="8141223" cy="1553840"/>
            <a:chOff x="0" y="0"/>
            <a:chExt cx="3659737" cy="698500"/>
          </a:xfrm>
        </p:grpSpPr>
        <p:sp>
          <p:nvSpPr>
            <p:cNvPr id="31" name="Freeform 31"/>
            <p:cNvSpPr/>
            <p:nvPr/>
          </p:nvSpPr>
          <p:spPr>
            <a:xfrm>
              <a:off x="2009" y="0"/>
              <a:ext cx="3655720" cy="698500"/>
            </a:xfrm>
            <a:custGeom>
              <a:avLst/>
              <a:gdLst/>
              <a:ahLst/>
              <a:cxnLst/>
              <a:rect l="l" t="t" r="r" b="b"/>
              <a:pathLst>
                <a:path w="3655720" h="698500">
                  <a:moveTo>
                    <a:pt x="3652468" y="358292"/>
                  </a:moveTo>
                  <a:lnTo>
                    <a:pt x="3459789" y="689458"/>
                  </a:lnTo>
                  <a:cubicBezTo>
                    <a:pt x="3456532" y="695056"/>
                    <a:pt x="3450544" y="698500"/>
                    <a:pt x="3444067" y="698500"/>
                  </a:cubicBezTo>
                  <a:lnTo>
                    <a:pt x="211651" y="698500"/>
                  </a:lnTo>
                  <a:cubicBezTo>
                    <a:pt x="205175" y="698500"/>
                    <a:pt x="199187" y="695056"/>
                    <a:pt x="195930" y="689458"/>
                  </a:cubicBezTo>
                  <a:lnTo>
                    <a:pt x="3252" y="358292"/>
                  </a:lnTo>
                  <a:cubicBezTo>
                    <a:pt x="0" y="352702"/>
                    <a:pt x="0" y="345798"/>
                    <a:pt x="3252" y="340208"/>
                  </a:cubicBezTo>
                  <a:lnTo>
                    <a:pt x="195930" y="9042"/>
                  </a:lnTo>
                  <a:cubicBezTo>
                    <a:pt x="199187" y="3444"/>
                    <a:pt x="205175" y="0"/>
                    <a:pt x="211651" y="0"/>
                  </a:cubicBezTo>
                  <a:lnTo>
                    <a:pt x="3444067" y="0"/>
                  </a:lnTo>
                  <a:cubicBezTo>
                    <a:pt x="3450544" y="0"/>
                    <a:pt x="3456532" y="3444"/>
                    <a:pt x="3459789" y="9042"/>
                  </a:cubicBezTo>
                  <a:lnTo>
                    <a:pt x="3652468" y="340208"/>
                  </a:lnTo>
                  <a:cubicBezTo>
                    <a:pt x="3655719" y="345798"/>
                    <a:pt x="3655719" y="352702"/>
                    <a:pt x="3652468" y="358292"/>
                  </a:cubicBezTo>
                  <a:close/>
                </a:path>
              </a:pathLst>
            </a:custGeom>
            <a:solidFill>
              <a:srgbClr val="B7AD6E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114300" y="19050"/>
              <a:ext cx="3431137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4234417" y="-1711588"/>
            <a:ext cx="4185210" cy="2172476"/>
            <a:chOff x="0" y="0"/>
            <a:chExt cx="1345639" cy="698500"/>
          </a:xfrm>
        </p:grpSpPr>
        <p:sp>
          <p:nvSpPr>
            <p:cNvPr id="37" name="Freeform 37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DDD9B9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114300" y="19050"/>
              <a:ext cx="111703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A0BF4E8-2310-45C3-975C-F26657B88375}"/>
              </a:ext>
            </a:extLst>
          </p:cNvPr>
          <p:cNvGrpSpPr/>
          <p:nvPr/>
        </p:nvGrpSpPr>
        <p:grpSpPr>
          <a:xfrm>
            <a:off x="-2162381" y="8305024"/>
            <a:ext cx="6382161" cy="2172476"/>
            <a:chOff x="-2092605" y="9258300"/>
            <a:chExt cx="6382161" cy="2172476"/>
          </a:xfrm>
        </p:grpSpPr>
        <p:grpSp>
          <p:nvGrpSpPr>
            <p:cNvPr id="33" name="Group 33"/>
            <p:cNvGrpSpPr/>
            <p:nvPr/>
          </p:nvGrpSpPr>
          <p:grpSpPr>
            <a:xfrm>
              <a:off x="-2092605" y="9258300"/>
              <a:ext cx="4185210" cy="2172476"/>
              <a:chOff x="0" y="0"/>
              <a:chExt cx="1345639" cy="6985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3907" y="0"/>
                <a:ext cx="1337825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1337825" h="698500">
                    <a:moveTo>
                      <a:pt x="1331500" y="366838"/>
                    </a:moveTo>
                    <a:lnTo>
                      <a:pt x="1148765" y="680912"/>
                    </a:lnTo>
                    <a:cubicBezTo>
                      <a:pt x="1142430" y="691801"/>
                      <a:pt x="1130782" y="698500"/>
                      <a:pt x="1118184" y="698500"/>
                    </a:cubicBezTo>
                    <a:lnTo>
                      <a:pt x="219641" y="698500"/>
                    </a:lnTo>
                    <a:cubicBezTo>
                      <a:pt x="207043" y="698500"/>
                      <a:pt x="195396" y="691801"/>
                      <a:pt x="189060" y="680912"/>
                    </a:cubicBezTo>
                    <a:lnTo>
                      <a:pt x="6326" y="366838"/>
                    </a:lnTo>
                    <a:cubicBezTo>
                      <a:pt x="0" y="355966"/>
                      <a:pt x="0" y="342534"/>
                      <a:pt x="6326" y="331662"/>
                    </a:cubicBezTo>
                    <a:lnTo>
                      <a:pt x="189060" y="17588"/>
                    </a:lnTo>
                    <a:cubicBezTo>
                      <a:pt x="195396" y="6699"/>
                      <a:pt x="207043" y="0"/>
                      <a:pt x="219641" y="0"/>
                    </a:cubicBezTo>
                    <a:lnTo>
                      <a:pt x="1118184" y="0"/>
                    </a:lnTo>
                    <a:cubicBezTo>
                      <a:pt x="1130782" y="0"/>
                      <a:pt x="1142430" y="6699"/>
                      <a:pt x="1148765" y="17588"/>
                    </a:cubicBezTo>
                    <a:lnTo>
                      <a:pt x="1331500" y="331662"/>
                    </a:lnTo>
                    <a:cubicBezTo>
                      <a:pt x="1337825" y="342534"/>
                      <a:pt x="1337825" y="355966"/>
                      <a:pt x="1331500" y="366838"/>
                    </a:cubicBezTo>
                    <a:close/>
                  </a:path>
                </a:pathLst>
              </a:custGeom>
              <a:solidFill>
                <a:srgbClr val="DDD9B9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114300" y="19050"/>
                <a:ext cx="1117039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-1016746" y="9777990"/>
              <a:ext cx="5306302" cy="1494660"/>
              <a:chOff x="0" y="0"/>
              <a:chExt cx="2479796" cy="6985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3082" y="0"/>
                <a:ext cx="2473632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2473632" h="698500">
                    <a:moveTo>
                      <a:pt x="2468643" y="363122"/>
                    </a:moveTo>
                    <a:lnTo>
                      <a:pt x="2281585" y="684628"/>
                    </a:lnTo>
                    <a:cubicBezTo>
                      <a:pt x="2276588" y="693216"/>
                      <a:pt x="2267401" y="698500"/>
                      <a:pt x="2257465" y="698500"/>
                    </a:cubicBezTo>
                    <a:lnTo>
                      <a:pt x="216167" y="698500"/>
                    </a:lnTo>
                    <a:cubicBezTo>
                      <a:pt x="206231" y="698500"/>
                      <a:pt x="197044" y="693216"/>
                      <a:pt x="192047" y="684628"/>
                    </a:cubicBezTo>
                    <a:lnTo>
                      <a:pt x="4989" y="363122"/>
                    </a:lnTo>
                    <a:cubicBezTo>
                      <a:pt x="0" y="354547"/>
                      <a:pt x="0" y="343953"/>
                      <a:pt x="4989" y="335378"/>
                    </a:cubicBezTo>
                    <a:lnTo>
                      <a:pt x="192047" y="13872"/>
                    </a:lnTo>
                    <a:cubicBezTo>
                      <a:pt x="197044" y="5284"/>
                      <a:pt x="206231" y="0"/>
                      <a:pt x="216167" y="0"/>
                    </a:cubicBezTo>
                    <a:lnTo>
                      <a:pt x="2257465" y="0"/>
                    </a:lnTo>
                    <a:cubicBezTo>
                      <a:pt x="2267401" y="0"/>
                      <a:pt x="2276588" y="5284"/>
                      <a:pt x="2281585" y="13872"/>
                    </a:cubicBezTo>
                    <a:lnTo>
                      <a:pt x="2468643" y="335378"/>
                    </a:lnTo>
                    <a:cubicBezTo>
                      <a:pt x="2473632" y="343953"/>
                      <a:pt x="2473632" y="354547"/>
                      <a:pt x="2468643" y="363122"/>
                    </a:cubicBezTo>
                    <a:close/>
                  </a:path>
                </a:pathLst>
              </a:custGeom>
              <a:solidFill>
                <a:srgbClr val="B7AD6E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114300" y="19050"/>
                <a:ext cx="2251196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</p:grpSp>
      <p:grpSp>
        <p:nvGrpSpPr>
          <p:cNvPr id="42" name="Group 42"/>
          <p:cNvGrpSpPr/>
          <p:nvPr/>
        </p:nvGrpSpPr>
        <p:grpSpPr>
          <a:xfrm>
            <a:off x="16327022" y="-286442"/>
            <a:ext cx="2511232" cy="1494660"/>
            <a:chOff x="0" y="0"/>
            <a:chExt cx="1173575" cy="698500"/>
          </a:xfrm>
        </p:grpSpPr>
        <p:sp>
          <p:nvSpPr>
            <p:cNvPr id="43" name="Freeform 43"/>
            <p:cNvSpPr/>
            <p:nvPr/>
          </p:nvSpPr>
          <p:spPr>
            <a:xfrm>
              <a:off x="6512" y="0"/>
              <a:ext cx="1160551" cy="698500"/>
            </a:xfrm>
            <a:custGeom>
              <a:avLst/>
              <a:gdLst/>
              <a:ahLst/>
              <a:cxnLst/>
              <a:rect l="l" t="t" r="r" b="b"/>
              <a:pathLst>
                <a:path w="1160551" h="698500">
                  <a:moveTo>
                    <a:pt x="1150009" y="378562"/>
                  </a:moveTo>
                  <a:lnTo>
                    <a:pt x="980917" y="669188"/>
                  </a:lnTo>
                  <a:cubicBezTo>
                    <a:pt x="970358" y="687336"/>
                    <a:pt x="950947" y="698500"/>
                    <a:pt x="929951" y="698500"/>
                  </a:cubicBezTo>
                  <a:lnTo>
                    <a:pt x="230600" y="698500"/>
                  </a:lnTo>
                  <a:cubicBezTo>
                    <a:pt x="209604" y="698500"/>
                    <a:pt x="190192" y="687336"/>
                    <a:pt x="179634" y="669188"/>
                  </a:cubicBezTo>
                  <a:lnTo>
                    <a:pt x="10542" y="378562"/>
                  </a:lnTo>
                  <a:cubicBezTo>
                    <a:pt x="0" y="360442"/>
                    <a:pt x="0" y="338058"/>
                    <a:pt x="10542" y="319938"/>
                  </a:cubicBezTo>
                  <a:lnTo>
                    <a:pt x="179634" y="29312"/>
                  </a:lnTo>
                  <a:cubicBezTo>
                    <a:pt x="190192" y="11164"/>
                    <a:pt x="209604" y="0"/>
                    <a:pt x="230600" y="0"/>
                  </a:cubicBezTo>
                  <a:lnTo>
                    <a:pt x="929951" y="0"/>
                  </a:lnTo>
                  <a:cubicBezTo>
                    <a:pt x="950947" y="0"/>
                    <a:pt x="970358" y="11164"/>
                    <a:pt x="980917" y="29312"/>
                  </a:cubicBezTo>
                  <a:lnTo>
                    <a:pt x="1150009" y="319938"/>
                  </a:lnTo>
                  <a:cubicBezTo>
                    <a:pt x="1160551" y="338058"/>
                    <a:pt x="1160551" y="360442"/>
                    <a:pt x="1150009" y="378562"/>
                  </a:cubicBezTo>
                  <a:close/>
                </a:path>
              </a:pathLst>
            </a:custGeom>
            <a:solidFill>
              <a:srgbClr val="B7AD6E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114300" y="19050"/>
              <a:ext cx="944975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6780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40179" y="3852280"/>
            <a:ext cx="4571266" cy="4005105"/>
            <a:chOff x="0" y="0"/>
            <a:chExt cx="1513913" cy="1326412"/>
          </a:xfrm>
        </p:grpSpPr>
        <p:sp>
          <p:nvSpPr>
            <p:cNvPr id="3" name="Freeform 3"/>
            <p:cNvSpPr/>
            <p:nvPr/>
          </p:nvSpPr>
          <p:spPr>
            <a:xfrm>
              <a:off x="1901" y="0"/>
              <a:ext cx="1510111" cy="1326411"/>
            </a:xfrm>
            <a:custGeom>
              <a:avLst/>
              <a:gdLst/>
              <a:ahLst/>
              <a:cxnLst/>
              <a:rect l="l" t="t" r="r" b="b"/>
              <a:pathLst>
                <a:path w="1510111" h="1326411">
                  <a:moveTo>
                    <a:pt x="1506554" y="681018"/>
                  </a:moveTo>
                  <a:lnTo>
                    <a:pt x="1314269" y="1308599"/>
                  </a:lnTo>
                  <a:cubicBezTo>
                    <a:pt x="1311026" y="1319184"/>
                    <a:pt x="1301253" y="1326411"/>
                    <a:pt x="1290182" y="1326411"/>
                  </a:cubicBezTo>
                  <a:lnTo>
                    <a:pt x="219929" y="1326411"/>
                  </a:lnTo>
                  <a:cubicBezTo>
                    <a:pt x="208858" y="1326411"/>
                    <a:pt x="199085" y="1319184"/>
                    <a:pt x="195841" y="1308599"/>
                  </a:cubicBezTo>
                  <a:lnTo>
                    <a:pt x="3557" y="681018"/>
                  </a:lnTo>
                  <a:cubicBezTo>
                    <a:pt x="0" y="669410"/>
                    <a:pt x="0" y="657002"/>
                    <a:pt x="3557" y="645393"/>
                  </a:cubicBezTo>
                  <a:lnTo>
                    <a:pt x="195841" y="17812"/>
                  </a:lnTo>
                  <a:cubicBezTo>
                    <a:pt x="199085" y="7227"/>
                    <a:pt x="208858" y="0"/>
                    <a:pt x="219929" y="0"/>
                  </a:cubicBezTo>
                  <a:lnTo>
                    <a:pt x="1290182" y="0"/>
                  </a:lnTo>
                  <a:cubicBezTo>
                    <a:pt x="1301253" y="0"/>
                    <a:pt x="1311026" y="7227"/>
                    <a:pt x="1314269" y="17812"/>
                  </a:cubicBezTo>
                  <a:lnTo>
                    <a:pt x="1506554" y="645393"/>
                  </a:lnTo>
                  <a:cubicBezTo>
                    <a:pt x="1510111" y="657002"/>
                    <a:pt x="1510111" y="669410"/>
                    <a:pt x="1506554" y="68101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000B5D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14300" y="19050"/>
              <a:ext cx="1285313" cy="1307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4099119" y="4074718"/>
            <a:ext cx="837466" cy="515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9"/>
              </a:lnSpc>
            </a:pPr>
            <a:r>
              <a:rPr lang="en-US" sz="2927" b="1">
                <a:solidFill>
                  <a:srgbClr val="000B5D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099119" y="4531935"/>
            <a:ext cx="3565368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b="1">
                <a:solidFill>
                  <a:srgbClr val="000B5D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CONSISTENT QUALITY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071351" y="5196879"/>
            <a:ext cx="3001088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0" lvl="1" indent="-161925" algn="l">
              <a:lnSpc>
                <a:spcPts val="1800"/>
              </a:lnSpc>
              <a:buFont typeface="Arial"/>
              <a:buChar char="•"/>
            </a:pPr>
            <a:r>
              <a:rPr lang="en-US" sz="1500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Structured processes and a well-trained backup workforce ensure uninterrupted delivery.</a:t>
            </a:r>
          </a:p>
          <a:p>
            <a:pPr algn="l">
              <a:lnSpc>
                <a:spcPts val="1800"/>
              </a:lnSpc>
            </a:pPr>
            <a:endParaRPr lang="en-US" sz="1500">
              <a:solidFill>
                <a:srgbClr val="000B5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8943219" y="3805117"/>
            <a:ext cx="4775707" cy="4052269"/>
            <a:chOff x="0" y="0"/>
            <a:chExt cx="1513913" cy="1284581"/>
          </a:xfrm>
        </p:grpSpPr>
        <p:sp>
          <p:nvSpPr>
            <p:cNvPr id="9" name="Freeform 9"/>
            <p:cNvSpPr/>
            <p:nvPr/>
          </p:nvSpPr>
          <p:spPr>
            <a:xfrm>
              <a:off x="1878" y="0"/>
              <a:ext cx="1510156" cy="1284581"/>
            </a:xfrm>
            <a:custGeom>
              <a:avLst/>
              <a:gdLst/>
              <a:ahLst/>
              <a:cxnLst/>
              <a:rect l="l" t="t" r="r" b="b"/>
              <a:pathLst>
                <a:path w="1510156" h="1284581">
                  <a:moveTo>
                    <a:pt x="1506656" y="659292"/>
                  </a:moveTo>
                  <a:lnTo>
                    <a:pt x="1314213" y="1267579"/>
                  </a:lnTo>
                  <a:cubicBezTo>
                    <a:pt x="1311011" y="1277701"/>
                    <a:pt x="1301619" y="1284581"/>
                    <a:pt x="1291002" y="1284581"/>
                  </a:cubicBezTo>
                  <a:lnTo>
                    <a:pt x="219154" y="1284581"/>
                  </a:lnTo>
                  <a:cubicBezTo>
                    <a:pt x="208538" y="1284581"/>
                    <a:pt x="199145" y="1277701"/>
                    <a:pt x="195943" y="1267579"/>
                  </a:cubicBezTo>
                  <a:lnTo>
                    <a:pt x="3501" y="659292"/>
                  </a:lnTo>
                  <a:cubicBezTo>
                    <a:pt x="0" y="648228"/>
                    <a:pt x="0" y="636353"/>
                    <a:pt x="3501" y="625289"/>
                  </a:cubicBezTo>
                  <a:lnTo>
                    <a:pt x="195943" y="17002"/>
                  </a:lnTo>
                  <a:cubicBezTo>
                    <a:pt x="199145" y="6880"/>
                    <a:pt x="208538" y="0"/>
                    <a:pt x="219154" y="0"/>
                  </a:cubicBezTo>
                  <a:lnTo>
                    <a:pt x="1291002" y="0"/>
                  </a:lnTo>
                  <a:cubicBezTo>
                    <a:pt x="1301619" y="0"/>
                    <a:pt x="1311011" y="6880"/>
                    <a:pt x="1314213" y="17002"/>
                  </a:cubicBezTo>
                  <a:lnTo>
                    <a:pt x="1506656" y="625289"/>
                  </a:lnTo>
                  <a:cubicBezTo>
                    <a:pt x="1510156" y="636353"/>
                    <a:pt x="1510156" y="648228"/>
                    <a:pt x="1506656" y="659292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000B5D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114300" y="19050"/>
              <a:ext cx="1285313" cy="12655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751512" y="3844879"/>
            <a:ext cx="4667405" cy="4012506"/>
            <a:chOff x="0" y="0"/>
            <a:chExt cx="1513913" cy="1301491"/>
          </a:xfrm>
        </p:grpSpPr>
        <p:sp>
          <p:nvSpPr>
            <p:cNvPr id="12" name="Freeform 12"/>
            <p:cNvSpPr/>
            <p:nvPr/>
          </p:nvSpPr>
          <p:spPr>
            <a:xfrm>
              <a:off x="1897" y="0"/>
              <a:ext cx="1510118" cy="1301491"/>
            </a:xfrm>
            <a:custGeom>
              <a:avLst/>
              <a:gdLst/>
              <a:ahLst/>
              <a:cxnLst/>
              <a:rect l="l" t="t" r="r" b="b"/>
              <a:pathLst>
                <a:path w="1510118" h="1301491">
                  <a:moveTo>
                    <a:pt x="1506577" y="668162"/>
                  </a:moveTo>
                  <a:lnTo>
                    <a:pt x="1314254" y="1284074"/>
                  </a:lnTo>
                  <a:cubicBezTo>
                    <a:pt x="1311019" y="1294435"/>
                    <a:pt x="1301424" y="1301491"/>
                    <a:pt x="1290570" y="1301491"/>
                  </a:cubicBezTo>
                  <a:lnTo>
                    <a:pt x="219549" y="1301491"/>
                  </a:lnTo>
                  <a:cubicBezTo>
                    <a:pt x="208694" y="1301491"/>
                    <a:pt x="199100" y="1294435"/>
                    <a:pt x="195865" y="1284074"/>
                  </a:cubicBezTo>
                  <a:lnTo>
                    <a:pt x="3541" y="668162"/>
                  </a:lnTo>
                  <a:cubicBezTo>
                    <a:pt x="0" y="656821"/>
                    <a:pt x="0" y="644670"/>
                    <a:pt x="3541" y="633329"/>
                  </a:cubicBezTo>
                  <a:lnTo>
                    <a:pt x="195865" y="17417"/>
                  </a:lnTo>
                  <a:cubicBezTo>
                    <a:pt x="199100" y="7055"/>
                    <a:pt x="208694" y="0"/>
                    <a:pt x="219549" y="0"/>
                  </a:cubicBezTo>
                  <a:lnTo>
                    <a:pt x="1290570" y="0"/>
                  </a:lnTo>
                  <a:cubicBezTo>
                    <a:pt x="1301424" y="0"/>
                    <a:pt x="1311019" y="7055"/>
                    <a:pt x="1314254" y="17417"/>
                  </a:cubicBezTo>
                  <a:lnTo>
                    <a:pt x="1506577" y="633329"/>
                  </a:lnTo>
                  <a:cubicBezTo>
                    <a:pt x="1510118" y="644670"/>
                    <a:pt x="1510118" y="656821"/>
                    <a:pt x="1506577" y="668162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000B5D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14300" y="19050"/>
              <a:ext cx="1285313" cy="1282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76555" y="3776589"/>
            <a:ext cx="4735318" cy="4080797"/>
            <a:chOff x="0" y="0"/>
            <a:chExt cx="1513913" cy="1304658"/>
          </a:xfrm>
        </p:grpSpPr>
        <p:sp>
          <p:nvSpPr>
            <p:cNvPr id="15" name="Freeform 15"/>
            <p:cNvSpPr/>
            <p:nvPr/>
          </p:nvSpPr>
          <p:spPr>
            <a:xfrm>
              <a:off x="1865" y="0"/>
              <a:ext cx="1510182" cy="1304658"/>
            </a:xfrm>
            <a:custGeom>
              <a:avLst/>
              <a:gdLst/>
              <a:ahLst/>
              <a:cxnLst/>
              <a:rect l="l" t="t" r="r" b="b"/>
              <a:pathLst>
                <a:path w="1510182" h="1304658">
                  <a:moveTo>
                    <a:pt x="1506699" y="669499"/>
                  </a:moveTo>
                  <a:lnTo>
                    <a:pt x="1314196" y="1287487"/>
                  </a:lnTo>
                  <a:cubicBezTo>
                    <a:pt x="1311015" y="1297701"/>
                    <a:pt x="1301561" y="1304658"/>
                    <a:pt x="1290863" y="1304658"/>
                  </a:cubicBezTo>
                  <a:lnTo>
                    <a:pt x="219319" y="1304658"/>
                  </a:lnTo>
                  <a:cubicBezTo>
                    <a:pt x="208622" y="1304658"/>
                    <a:pt x="199168" y="1297701"/>
                    <a:pt x="195986" y="1287487"/>
                  </a:cubicBezTo>
                  <a:lnTo>
                    <a:pt x="3484" y="669499"/>
                  </a:lnTo>
                  <a:cubicBezTo>
                    <a:pt x="0" y="658317"/>
                    <a:pt x="0" y="646340"/>
                    <a:pt x="3484" y="635158"/>
                  </a:cubicBezTo>
                  <a:lnTo>
                    <a:pt x="195986" y="17170"/>
                  </a:lnTo>
                  <a:cubicBezTo>
                    <a:pt x="199168" y="6957"/>
                    <a:pt x="208622" y="0"/>
                    <a:pt x="219319" y="0"/>
                  </a:cubicBezTo>
                  <a:lnTo>
                    <a:pt x="1290863" y="0"/>
                  </a:lnTo>
                  <a:cubicBezTo>
                    <a:pt x="1301561" y="0"/>
                    <a:pt x="1311015" y="6957"/>
                    <a:pt x="1314196" y="17170"/>
                  </a:cubicBezTo>
                  <a:lnTo>
                    <a:pt x="1506699" y="635158"/>
                  </a:lnTo>
                  <a:cubicBezTo>
                    <a:pt x="1510182" y="646340"/>
                    <a:pt x="1510182" y="658317"/>
                    <a:pt x="1506699" y="669499"/>
                  </a:cubicBezTo>
                  <a:close/>
                </a:path>
              </a:pathLst>
            </a:custGeom>
            <a:solidFill>
              <a:srgbClr val="000B5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14300" y="19050"/>
              <a:ext cx="1285313" cy="1285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280244" y="3932951"/>
            <a:ext cx="867521" cy="550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6"/>
              </a:lnSpc>
            </a:pPr>
            <a:r>
              <a:rPr lang="en-US" sz="3032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80244" y="4425284"/>
            <a:ext cx="3364042" cy="790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6"/>
              </a:lnSpc>
            </a:pPr>
            <a:r>
              <a:rPr lang="en-US" sz="2247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EFFICIENCY &amp; COST-EFFECTIVENESS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89819" y="5283335"/>
            <a:ext cx="3108790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3" lvl="1" indent="-161927" algn="l">
              <a:lnSpc>
                <a:spcPts val="1800"/>
              </a:lnSpc>
              <a:buFont typeface="Arial"/>
              <a:buChar char="•"/>
            </a:pPr>
            <a:r>
              <a:rPr lang="en-US" sz="1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Optimized service delivery tailored to client needs.</a:t>
            </a:r>
          </a:p>
          <a:p>
            <a:pPr marL="323853" lvl="1" indent="-161927" algn="l">
              <a:lnSpc>
                <a:spcPts val="1800"/>
              </a:lnSpc>
              <a:buFont typeface="Arial"/>
              <a:buChar char="•"/>
            </a:pPr>
            <a:r>
              <a:rPr lang="en-US" sz="1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Scalable resource management to meet dynamic business demands.</a:t>
            </a:r>
          </a:p>
          <a:p>
            <a:pPr algn="l">
              <a:lnSpc>
                <a:spcPts val="1800"/>
              </a:lnSpc>
            </a:pPr>
            <a:endParaRPr lang="en-US" sz="15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627424" y="4036295"/>
            <a:ext cx="855079" cy="524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85"/>
              </a:lnSpc>
            </a:pPr>
            <a:r>
              <a:rPr lang="en-US" sz="2989" b="1">
                <a:solidFill>
                  <a:srgbClr val="000B5D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627424" y="4502927"/>
            <a:ext cx="3315795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b="1">
                <a:solidFill>
                  <a:srgbClr val="000B5D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DATA SECURITY AND COMPLIANCE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627424" y="5283335"/>
            <a:ext cx="3064204" cy="230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0" lvl="1" indent="-161925" algn="l">
              <a:lnSpc>
                <a:spcPts val="1800"/>
              </a:lnSpc>
              <a:buFont typeface="Arial"/>
              <a:buChar char="•"/>
            </a:pPr>
            <a:r>
              <a:rPr lang="en-US" sz="1500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AI-based restrictions on data sharing and copying.</a:t>
            </a:r>
          </a:p>
          <a:p>
            <a:pPr marL="323850" lvl="1" indent="-161925" algn="l">
              <a:lnSpc>
                <a:spcPts val="1800"/>
              </a:lnSpc>
              <a:buFont typeface="Arial"/>
              <a:buChar char="•"/>
            </a:pPr>
            <a:r>
              <a:rPr lang="en-US" sz="1500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Robust policies on workplace privacy, laptop use, and credentials management.</a:t>
            </a:r>
          </a:p>
          <a:p>
            <a:pPr marL="323850" lvl="1" indent="-161925" algn="l">
              <a:lnSpc>
                <a:spcPts val="1800"/>
              </a:lnSpc>
              <a:buFont typeface="Arial"/>
              <a:buChar char="•"/>
            </a:pPr>
            <a:r>
              <a:rPr lang="en-US" sz="1500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Quarterly workshops on compliance and corporate governance.</a:t>
            </a:r>
          </a:p>
          <a:p>
            <a:pPr algn="l">
              <a:lnSpc>
                <a:spcPts val="1800"/>
              </a:lnSpc>
            </a:pPr>
            <a:endParaRPr lang="en-US" sz="1500">
              <a:solidFill>
                <a:srgbClr val="000B5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9634706" y="4031386"/>
            <a:ext cx="874920" cy="544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82"/>
              </a:lnSpc>
            </a:pPr>
            <a:r>
              <a:rPr lang="en-US" sz="3058" b="1">
                <a:solidFill>
                  <a:srgbClr val="000B5D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634706" y="4518150"/>
            <a:ext cx="3392734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b="1">
                <a:solidFill>
                  <a:srgbClr val="000B5D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GLOBAL REACH, LOCAL EXPERTISE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634706" y="5283335"/>
            <a:ext cx="3135305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0" lvl="1" indent="-161925" algn="l">
              <a:lnSpc>
                <a:spcPts val="1800"/>
              </a:lnSpc>
              <a:buFont typeface="Arial"/>
              <a:buChar char="•"/>
            </a:pPr>
            <a:r>
              <a:rPr lang="en-US" sz="1500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Expertise in North America-centric financial services, offering significant cost advantages.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28700" y="1543049"/>
            <a:ext cx="7259372" cy="1418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80"/>
              </a:lnSpc>
            </a:pPr>
            <a:r>
              <a:rPr lang="en-US" sz="5280" b="1">
                <a:solidFill>
                  <a:srgbClr val="000B5D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WHY CHOOSE DIGIPRO?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5358737" y="8672814"/>
            <a:ext cx="4185210" cy="2172476"/>
            <a:chOff x="0" y="0"/>
            <a:chExt cx="1345639" cy="698500"/>
          </a:xfrm>
        </p:grpSpPr>
        <p:sp>
          <p:nvSpPr>
            <p:cNvPr id="28" name="Freeform 28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DDD9B9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114300" y="19050"/>
              <a:ext cx="111703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1935766" y="9331740"/>
            <a:ext cx="8141223" cy="1553840"/>
            <a:chOff x="0" y="0"/>
            <a:chExt cx="3659737" cy="698500"/>
          </a:xfrm>
        </p:grpSpPr>
        <p:sp>
          <p:nvSpPr>
            <p:cNvPr id="31" name="Freeform 31"/>
            <p:cNvSpPr/>
            <p:nvPr/>
          </p:nvSpPr>
          <p:spPr>
            <a:xfrm>
              <a:off x="2009" y="0"/>
              <a:ext cx="3655720" cy="698500"/>
            </a:xfrm>
            <a:custGeom>
              <a:avLst/>
              <a:gdLst/>
              <a:ahLst/>
              <a:cxnLst/>
              <a:rect l="l" t="t" r="r" b="b"/>
              <a:pathLst>
                <a:path w="3655720" h="698500">
                  <a:moveTo>
                    <a:pt x="3652468" y="358292"/>
                  </a:moveTo>
                  <a:lnTo>
                    <a:pt x="3459789" y="689458"/>
                  </a:lnTo>
                  <a:cubicBezTo>
                    <a:pt x="3456532" y="695056"/>
                    <a:pt x="3450544" y="698500"/>
                    <a:pt x="3444067" y="698500"/>
                  </a:cubicBezTo>
                  <a:lnTo>
                    <a:pt x="211651" y="698500"/>
                  </a:lnTo>
                  <a:cubicBezTo>
                    <a:pt x="205175" y="698500"/>
                    <a:pt x="199187" y="695056"/>
                    <a:pt x="195930" y="689458"/>
                  </a:cubicBezTo>
                  <a:lnTo>
                    <a:pt x="3252" y="358292"/>
                  </a:lnTo>
                  <a:cubicBezTo>
                    <a:pt x="0" y="352702"/>
                    <a:pt x="0" y="345798"/>
                    <a:pt x="3252" y="340208"/>
                  </a:cubicBezTo>
                  <a:lnTo>
                    <a:pt x="195930" y="9042"/>
                  </a:lnTo>
                  <a:cubicBezTo>
                    <a:pt x="199187" y="3444"/>
                    <a:pt x="205175" y="0"/>
                    <a:pt x="211651" y="0"/>
                  </a:cubicBezTo>
                  <a:lnTo>
                    <a:pt x="3444067" y="0"/>
                  </a:lnTo>
                  <a:cubicBezTo>
                    <a:pt x="3450544" y="0"/>
                    <a:pt x="3456532" y="3444"/>
                    <a:pt x="3459789" y="9042"/>
                  </a:cubicBezTo>
                  <a:lnTo>
                    <a:pt x="3652468" y="340208"/>
                  </a:lnTo>
                  <a:cubicBezTo>
                    <a:pt x="3655719" y="345798"/>
                    <a:pt x="3655719" y="352702"/>
                    <a:pt x="3652468" y="358292"/>
                  </a:cubicBezTo>
                  <a:close/>
                </a:path>
              </a:pathLst>
            </a:custGeom>
            <a:solidFill>
              <a:srgbClr val="B7AD6E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114300" y="19050"/>
              <a:ext cx="3431137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-2092605" y="9258300"/>
            <a:ext cx="4185210" cy="2172476"/>
            <a:chOff x="0" y="0"/>
            <a:chExt cx="1345639" cy="698500"/>
          </a:xfrm>
        </p:grpSpPr>
        <p:sp>
          <p:nvSpPr>
            <p:cNvPr id="34" name="Freeform 34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DDD9B9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114300" y="19050"/>
              <a:ext cx="111703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4234417" y="-1711588"/>
            <a:ext cx="4185210" cy="2172476"/>
            <a:chOff x="0" y="0"/>
            <a:chExt cx="1345639" cy="698500"/>
          </a:xfrm>
        </p:grpSpPr>
        <p:sp>
          <p:nvSpPr>
            <p:cNvPr id="37" name="Freeform 37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DDD9B9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114300" y="19050"/>
              <a:ext cx="111703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-1016746" y="9777990"/>
            <a:ext cx="5306302" cy="1494660"/>
            <a:chOff x="0" y="0"/>
            <a:chExt cx="2479796" cy="698500"/>
          </a:xfrm>
        </p:grpSpPr>
        <p:sp>
          <p:nvSpPr>
            <p:cNvPr id="40" name="Freeform 40"/>
            <p:cNvSpPr/>
            <p:nvPr/>
          </p:nvSpPr>
          <p:spPr>
            <a:xfrm>
              <a:off x="3082" y="0"/>
              <a:ext cx="2473632" cy="698500"/>
            </a:xfrm>
            <a:custGeom>
              <a:avLst/>
              <a:gdLst/>
              <a:ahLst/>
              <a:cxnLst/>
              <a:rect l="l" t="t" r="r" b="b"/>
              <a:pathLst>
                <a:path w="2473632" h="698500">
                  <a:moveTo>
                    <a:pt x="2468643" y="363122"/>
                  </a:moveTo>
                  <a:lnTo>
                    <a:pt x="2281585" y="684628"/>
                  </a:lnTo>
                  <a:cubicBezTo>
                    <a:pt x="2276588" y="693216"/>
                    <a:pt x="2267401" y="698500"/>
                    <a:pt x="2257465" y="698500"/>
                  </a:cubicBezTo>
                  <a:lnTo>
                    <a:pt x="216167" y="698500"/>
                  </a:lnTo>
                  <a:cubicBezTo>
                    <a:pt x="206231" y="698500"/>
                    <a:pt x="197044" y="693216"/>
                    <a:pt x="192047" y="684628"/>
                  </a:cubicBezTo>
                  <a:lnTo>
                    <a:pt x="4989" y="363122"/>
                  </a:lnTo>
                  <a:cubicBezTo>
                    <a:pt x="0" y="354547"/>
                    <a:pt x="0" y="343953"/>
                    <a:pt x="4989" y="335378"/>
                  </a:cubicBezTo>
                  <a:lnTo>
                    <a:pt x="192047" y="13872"/>
                  </a:lnTo>
                  <a:cubicBezTo>
                    <a:pt x="197044" y="5284"/>
                    <a:pt x="206231" y="0"/>
                    <a:pt x="216167" y="0"/>
                  </a:cubicBezTo>
                  <a:lnTo>
                    <a:pt x="2257465" y="0"/>
                  </a:lnTo>
                  <a:cubicBezTo>
                    <a:pt x="2267401" y="0"/>
                    <a:pt x="2276588" y="5284"/>
                    <a:pt x="2281585" y="13872"/>
                  </a:cubicBezTo>
                  <a:lnTo>
                    <a:pt x="2468643" y="335378"/>
                  </a:lnTo>
                  <a:cubicBezTo>
                    <a:pt x="2473632" y="343953"/>
                    <a:pt x="2473632" y="354547"/>
                    <a:pt x="2468643" y="363122"/>
                  </a:cubicBezTo>
                  <a:close/>
                </a:path>
              </a:pathLst>
            </a:custGeom>
            <a:solidFill>
              <a:srgbClr val="B7AD6E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114300" y="19050"/>
              <a:ext cx="2251196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6327022" y="-286442"/>
            <a:ext cx="2511232" cy="1494660"/>
            <a:chOff x="0" y="0"/>
            <a:chExt cx="1173575" cy="698500"/>
          </a:xfrm>
        </p:grpSpPr>
        <p:sp>
          <p:nvSpPr>
            <p:cNvPr id="43" name="Freeform 43"/>
            <p:cNvSpPr/>
            <p:nvPr/>
          </p:nvSpPr>
          <p:spPr>
            <a:xfrm>
              <a:off x="6512" y="0"/>
              <a:ext cx="1160551" cy="698500"/>
            </a:xfrm>
            <a:custGeom>
              <a:avLst/>
              <a:gdLst/>
              <a:ahLst/>
              <a:cxnLst/>
              <a:rect l="l" t="t" r="r" b="b"/>
              <a:pathLst>
                <a:path w="1160551" h="698500">
                  <a:moveTo>
                    <a:pt x="1150009" y="378562"/>
                  </a:moveTo>
                  <a:lnTo>
                    <a:pt x="980917" y="669188"/>
                  </a:lnTo>
                  <a:cubicBezTo>
                    <a:pt x="970358" y="687336"/>
                    <a:pt x="950947" y="698500"/>
                    <a:pt x="929951" y="698500"/>
                  </a:cubicBezTo>
                  <a:lnTo>
                    <a:pt x="230600" y="698500"/>
                  </a:lnTo>
                  <a:cubicBezTo>
                    <a:pt x="209604" y="698500"/>
                    <a:pt x="190192" y="687336"/>
                    <a:pt x="179634" y="669188"/>
                  </a:cubicBezTo>
                  <a:lnTo>
                    <a:pt x="10542" y="378562"/>
                  </a:lnTo>
                  <a:cubicBezTo>
                    <a:pt x="0" y="360442"/>
                    <a:pt x="0" y="338058"/>
                    <a:pt x="10542" y="319938"/>
                  </a:cubicBezTo>
                  <a:lnTo>
                    <a:pt x="179634" y="29312"/>
                  </a:lnTo>
                  <a:cubicBezTo>
                    <a:pt x="190192" y="11164"/>
                    <a:pt x="209604" y="0"/>
                    <a:pt x="230600" y="0"/>
                  </a:cubicBezTo>
                  <a:lnTo>
                    <a:pt x="929951" y="0"/>
                  </a:lnTo>
                  <a:cubicBezTo>
                    <a:pt x="950947" y="0"/>
                    <a:pt x="970358" y="11164"/>
                    <a:pt x="980917" y="29312"/>
                  </a:cubicBezTo>
                  <a:lnTo>
                    <a:pt x="1150009" y="319938"/>
                  </a:lnTo>
                  <a:cubicBezTo>
                    <a:pt x="1160551" y="338058"/>
                    <a:pt x="1160551" y="360442"/>
                    <a:pt x="1150009" y="378562"/>
                  </a:cubicBezTo>
                  <a:close/>
                </a:path>
              </a:pathLst>
            </a:custGeom>
            <a:solidFill>
              <a:srgbClr val="B7AD6E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114300" y="19050"/>
              <a:ext cx="944975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66333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612287" y="-1601786"/>
            <a:ext cx="1028700" cy="2630486"/>
            <a:chOff x="0" y="0"/>
            <a:chExt cx="698500" cy="1786132"/>
          </a:xfrm>
        </p:grpSpPr>
        <p:sp>
          <p:nvSpPr>
            <p:cNvPr id="3" name="Freeform 3"/>
            <p:cNvSpPr/>
            <p:nvPr/>
          </p:nvSpPr>
          <p:spPr>
            <a:xfrm>
              <a:off x="0" y="13661"/>
              <a:ext cx="698500" cy="1758810"/>
            </a:xfrm>
            <a:custGeom>
              <a:avLst/>
              <a:gdLst/>
              <a:ahLst/>
              <a:cxnLst/>
              <a:rect l="l" t="t" r="r" b="b"/>
              <a:pathLst>
                <a:path w="698500" h="1758810">
                  <a:moveTo>
                    <a:pt x="410743" y="22117"/>
                  </a:moveTo>
                  <a:lnTo>
                    <a:pt x="637007" y="153761"/>
                  </a:lnTo>
                  <a:cubicBezTo>
                    <a:pt x="675079" y="175912"/>
                    <a:pt x="698500" y="216636"/>
                    <a:pt x="698500" y="260683"/>
                  </a:cubicBezTo>
                  <a:lnTo>
                    <a:pt x="698500" y="1498128"/>
                  </a:lnTo>
                  <a:cubicBezTo>
                    <a:pt x="698500" y="1542174"/>
                    <a:pt x="675079" y="1582898"/>
                    <a:pt x="637007" y="1605049"/>
                  </a:cubicBezTo>
                  <a:lnTo>
                    <a:pt x="410743" y="1736694"/>
                  </a:lnTo>
                  <a:cubicBezTo>
                    <a:pt x="372730" y="1758810"/>
                    <a:pt x="325770" y="1758810"/>
                    <a:pt x="287757" y="1736694"/>
                  </a:cubicBezTo>
                  <a:lnTo>
                    <a:pt x="61493" y="1605049"/>
                  </a:lnTo>
                  <a:cubicBezTo>
                    <a:pt x="23421" y="1582898"/>
                    <a:pt x="0" y="1542174"/>
                    <a:pt x="0" y="1498128"/>
                  </a:cubicBezTo>
                  <a:lnTo>
                    <a:pt x="0" y="260683"/>
                  </a:lnTo>
                  <a:cubicBezTo>
                    <a:pt x="0" y="216636"/>
                    <a:pt x="23421" y="175912"/>
                    <a:pt x="61493" y="153761"/>
                  </a:cubicBezTo>
                  <a:lnTo>
                    <a:pt x="287757" y="22117"/>
                  </a:lnTo>
                  <a:cubicBezTo>
                    <a:pt x="325770" y="0"/>
                    <a:pt x="372730" y="0"/>
                    <a:pt x="410743" y="22117"/>
                  </a:cubicBezTo>
                  <a:close/>
                </a:path>
              </a:pathLst>
            </a:custGeom>
            <a:solidFill>
              <a:srgbClr val="DDD9B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58750"/>
              <a:ext cx="698500" cy="14876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840325" y="-685265"/>
            <a:ext cx="1028700" cy="2630486"/>
            <a:chOff x="0" y="0"/>
            <a:chExt cx="698500" cy="1786132"/>
          </a:xfrm>
        </p:grpSpPr>
        <p:sp>
          <p:nvSpPr>
            <p:cNvPr id="6" name="Freeform 6"/>
            <p:cNvSpPr/>
            <p:nvPr/>
          </p:nvSpPr>
          <p:spPr>
            <a:xfrm>
              <a:off x="0" y="13661"/>
              <a:ext cx="698500" cy="1758810"/>
            </a:xfrm>
            <a:custGeom>
              <a:avLst/>
              <a:gdLst/>
              <a:ahLst/>
              <a:cxnLst/>
              <a:rect l="l" t="t" r="r" b="b"/>
              <a:pathLst>
                <a:path w="698500" h="1758810">
                  <a:moveTo>
                    <a:pt x="410743" y="22117"/>
                  </a:moveTo>
                  <a:lnTo>
                    <a:pt x="637007" y="153761"/>
                  </a:lnTo>
                  <a:cubicBezTo>
                    <a:pt x="675079" y="175912"/>
                    <a:pt x="698500" y="216636"/>
                    <a:pt x="698500" y="260683"/>
                  </a:cubicBezTo>
                  <a:lnTo>
                    <a:pt x="698500" y="1498128"/>
                  </a:lnTo>
                  <a:cubicBezTo>
                    <a:pt x="698500" y="1542174"/>
                    <a:pt x="675079" y="1582898"/>
                    <a:pt x="637007" y="1605049"/>
                  </a:cubicBezTo>
                  <a:lnTo>
                    <a:pt x="410743" y="1736694"/>
                  </a:lnTo>
                  <a:cubicBezTo>
                    <a:pt x="372730" y="1758810"/>
                    <a:pt x="325770" y="1758810"/>
                    <a:pt x="287757" y="1736694"/>
                  </a:cubicBezTo>
                  <a:lnTo>
                    <a:pt x="61493" y="1605049"/>
                  </a:lnTo>
                  <a:cubicBezTo>
                    <a:pt x="23421" y="1582898"/>
                    <a:pt x="0" y="1542174"/>
                    <a:pt x="0" y="1498128"/>
                  </a:cubicBezTo>
                  <a:lnTo>
                    <a:pt x="0" y="260683"/>
                  </a:lnTo>
                  <a:cubicBezTo>
                    <a:pt x="0" y="216636"/>
                    <a:pt x="23421" y="175912"/>
                    <a:pt x="61493" y="153761"/>
                  </a:cubicBezTo>
                  <a:lnTo>
                    <a:pt x="287757" y="22117"/>
                  </a:lnTo>
                  <a:cubicBezTo>
                    <a:pt x="325770" y="0"/>
                    <a:pt x="372730" y="0"/>
                    <a:pt x="410743" y="22117"/>
                  </a:cubicBezTo>
                  <a:close/>
                </a:path>
              </a:pathLst>
            </a:custGeom>
            <a:solidFill>
              <a:srgbClr val="B7AD6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158750"/>
              <a:ext cx="698500" cy="14876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10060" y="6351711"/>
            <a:ext cx="19179085" cy="863426"/>
            <a:chOff x="0" y="0"/>
            <a:chExt cx="17266993" cy="698500"/>
          </a:xfrm>
        </p:grpSpPr>
        <p:sp>
          <p:nvSpPr>
            <p:cNvPr id="9" name="Freeform 9"/>
            <p:cNvSpPr/>
            <p:nvPr/>
          </p:nvSpPr>
          <p:spPr>
            <a:xfrm>
              <a:off x="766" y="0"/>
              <a:ext cx="17265461" cy="698500"/>
            </a:xfrm>
            <a:custGeom>
              <a:avLst/>
              <a:gdLst/>
              <a:ahLst/>
              <a:cxnLst/>
              <a:rect l="l" t="t" r="r" b="b"/>
              <a:pathLst>
                <a:path w="17265461" h="698500">
                  <a:moveTo>
                    <a:pt x="17264220" y="352699"/>
                  </a:moveTo>
                  <a:lnTo>
                    <a:pt x="17065033" y="695051"/>
                  </a:lnTo>
                  <a:cubicBezTo>
                    <a:pt x="17063791" y="697186"/>
                    <a:pt x="17061507" y="698500"/>
                    <a:pt x="17059036" y="698500"/>
                  </a:cubicBezTo>
                  <a:lnTo>
                    <a:pt x="206424" y="698500"/>
                  </a:lnTo>
                  <a:cubicBezTo>
                    <a:pt x="203954" y="698500"/>
                    <a:pt x="201670" y="697186"/>
                    <a:pt x="200427" y="695051"/>
                  </a:cubicBezTo>
                  <a:lnTo>
                    <a:pt x="1241" y="352699"/>
                  </a:lnTo>
                  <a:cubicBezTo>
                    <a:pt x="0" y="350567"/>
                    <a:pt x="0" y="347933"/>
                    <a:pt x="1241" y="345801"/>
                  </a:cubicBezTo>
                  <a:lnTo>
                    <a:pt x="200427" y="3449"/>
                  </a:lnTo>
                  <a:cubicBezTo>
                    <a:pt x="201670" y="1314"/>
                    <a:pt x="203954" y="0"/>
                    <a:pt x="206424" y="0"/>
                  </a:cubicBezTo>
                  <a:lnTo>
                    <a:pt x="17059036" y="0"/>
                  </a:lnTo>
                  <a:cubicBezTo>
                    <a:pt x="17061507" y="0"/>
                    <a:pt x="17063791" y="1314"/>
                    <a:pt x="17065033" y="3449"/>
                  </a:cubicBezTo>
                  <a:lnTo>
                    <a:pt x="17264220" y="345801"/>
                  </a:lnTo>
                  <a:cubicBezTo>
                    <a:pt x="17265461" y="347933"/>
                    <a:pt x="17265461" y="350567"/>
                    <a:pt x="17264220" y="352699"/>
                  </a:cubicBezTo>
                  <a:close/>
                </a:path>
              </a:pathLst>
            </a:custGeom>
            <a:solidFill>
              <a:srgbClr val="B7AD6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19050"/>
              <a:ext cx="1703839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128905" y="10036076"/>
            <a:ext cx="3213258" cy="863426"/>
            <a:chOff x="0" y="0"/>
            <a:chExt cx="2599481" cy="698500"/>
          </a:xfrm>
        </p:grpSpPr>
        <p:sp>
          <p:nvSpPr>
            <p:cNvPr id="12" name="Freeform 12"/>
            <p:cNvSpPr/>
            <p:nvPr/>
          </p:nvSpPr>
          <p:spPr>
            <a:xfrm>
              <a:off x="5089" y="0"/>
              <a:ext cx="2589303" cy="698500"/>
            </a:xfrm>
            <a:custGeom>
              <a:avLst/>
              <a:gdLst/>
              <a:ahLst/>
              <a:cxnLst/>
              <a:rect l="l" t="t" r="r" b="b"/>
              <a:pathLst>
                <a:path w="2589303" h="698500">
                  <a:moveTo>
                    <a:pt x="2581064" y="372158"/>
                  </a:moveTo>
                  <a:lnTo>
                    <a:pt x="2404521" y="675592"/>
                  </a:lnTo>
                  <a:cubicBezTo>
                    <a:pt x="2396269" y="689775"/>
                    <a:pt x="2381098" y="698500"/>
                    <a:pt x="2364689" y="698500"/>
                  </a:cubicBezTo>
                  <a:lnTo>
                    <a:pt x="224614" y="698500"/>
                  </a:lnTo>
                  <a:cubicBezTo>
                    <a:pt x="208205" y="698500"/>
                    <a:pt x="193035" y="689775"/>
                    <a:pt x="184783" y="675592"/>
                  </a:cubicBezTo>
                  <a:lnTo>
                    <a:pt x="8239" y="372158"/>
                  </a:lnTo>
                  <a:cubicBezTo>
                    <a:pt x="0" y="357997"/>
                    <a:pt x="0" y="340503"/>
                    <a:pt x="8239" y="326342"/>
                  </a:cubicBezTo>
                  <a:lnTo>
                    <a:pt x="184783" y="22908"/>
                  </a:lnTo>
                  <a:cubicBezTo>
                    <a:pt x="193035" y="8725"/>
                    <a:pt x="208205" y="0"/>
                    <a:pt x="224614" y="0"/>
                  </a:cubicBezTo>
                  <a:lnTo>
                    <a:pt x="2364689" y="0"/>
                  </a:lnTo>
                  <a:cubicBezTo>
                    <a:pt x="2381098" y="0"/>
                    <a:pt x="2396269" y="8725"/>
                    <a:pt x="2404521" y="22908"/>
                  </a:cubicBezTo>
                  <a:lnTo>
                    <a:pt x="2581064" y="326342"/>
                  </a:lnTo>
                  <a:cubicBezTo>
                    <a:pt x="2589303" y="340503"/>
                    <a:pt x="2589303" y="357997"/>
                    <a:pt x="2581064" y="372158"/>
                  </a:cubicBezTo>
                  <a:close/>
                </a:path>
              </a:pathLst>
            </a:custGeom>
            <a:solidFill>
              <a:srgbClr val="DDD9B9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14300" y="19050"/>
              <a:ext cx="2370881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313401" y="9855287"/>
            <a:ext cx="6048935" cy="863426"/>
            <a:chOff x="0" y="0"/>
            <a:chExt cx="4893504" cy="698500"/>
          </a:xfrm>
        </p:grpSpPr>
        <p:sp>
          <p:nvSpPr>
            <p:cNvPr id="15" name="Freeform 15"/>
            <p:cNvSpPr/>
            <p:nvPr/>
          </p:nvSpPr>
          <p:spPr>
            <a:xfrm>
              <a:off x="2703" y="0"/>
              <a:ext cx="4888098" cy="698500"/>
            </a:xfrm>
            <a:custGeom>
              <a:avLst/>
              <a:gdLst/>
              <a:ahLst/>
              <a:cxnLst/>
              <a:rect l="l" t="t" r="r" b="b"/>
              <a:pathLst>
                <a:path w="4888098" h="698500">
                  <a:moveTo>
                    <a:pt x="4883721" y="361419"/>
                  </a:moveTo>
                  <a:lnTo>
                    <a:pt x="4694682" y="686331"/>
                  </a:lnTo>
                  <a:cubicBezTo>
                    <a:pt x="4690298" y="693865"/>
                    <a:pt x="4682239" y="698500"/>
                    <a:pt x="4673523" y="698500"/>
                  </a:cubicBezTo>
                  <a:lnTo>
                    <a:pt x="214576" y="698500"/>
                  </a:lnTo>
                  <a:cubicBezTo>
                    <a:pt x="205859" y="698500"/>
                    <a:pt x="197800" y="693865"/>
                    <a:pt x="193417" y="686331"/>
                  </a:cubicBezTo>
                  <a:lnTo>
                    <a:pt x="4377" y="361419"/>
                  </a:lnTo>
                  <a:cubicBezTo>
                    <a:pt x="0" y="353897"/>
                    <a:pt x="0" y="344603"/>
                    <a:pt x="4377" y="337081"/>
                  </a:cubicBezTo>
                  <a:lnTo>
                    <a:pt x="193417" y="12169"/>
                  </a:lnTo>
                  <a:cubicBezTo>
                    <a:pt x="197800" y="4635"/>
                    <a:pt x="205859" y="0"/>
                    <a:pt x="214576" y="0"/>
                  </a:cubicBezTo>
                  <a:lnTo>
                    <a:pt x="4673523" y="0"/>
                  </a:lnTo>
                  <a:cubicBezTo>
                    <a:pt x="4682239" y="0"/>
                    <a:pt x="4690298" y="4635"/>
                    <a:pt x="4694682" y="12169"/>
                  </a:cubicBezTo>
                  <a:lnTo>
                    <a:pt x="4883721" y="337081"/>
                  </a:lnTo>
                  <a:cubicBezTo>
                    <a:pt x="4888098" y="344603"/>
                    <a:pt x="4888098" y="353897"/>
                    <a:pt x="4883721" y="361419"/>
                  </a:cubicBezTo>
                  <a:close/>
                </a:path>
              </a:pathLst>
            </a:custGeom>
            <a:solidFill>
              <a:srgbClr val="B7AD6E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14300" y="19050"/>
              <a:ext cx="4664904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13C24A6-5075-4CDE-A314-9678ECCB4DCA}"/>
              </a:ext>
            </a:extLst>
          </p:cNvPr>
          <p:cNvGrpSpPr/>
          <p:nvPr/>
        </p:nvGrpSpPr>
        <p:grpSpPr>
          <a:xfrm>
            <a:off x="-583045" y="4467967"/>
            <a:ext cx="5354794" cy="3965001"/>
            <a:chOff x="0" y="4458346"/>
            <a:chExt cx="6287411" cy="4650155"/>
          </a:xfrm>
        </p:grpSpPr>
        <p:grpSp>
          <p:nvGrpSpPr>
            <p:cNvPr id="17" name="Group 17"/>
            <p:cNvGrpSpPr/>
            <p:nvPr/>
          </p:nvGrpSpPr>
          <p:grpSpPr>
            <a:xfrm>
              <a:off x="980594" y="4458346"/>
              <a:ext cx="4650155" cy="4650155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127000" y="0"/>
                    </a:moveTo>
                    <a:lnTo>
                      <a:pt x="685800" y="0"/>
                    </a:lnTo>
                    <a:cubicBezTo>
                      <a:pt x="755940" y="0"/>
                      <a:pt x="812800" y="56860"/>
                      <a:pt x="812800" y="127000"/>
                    </a:cubicBezTo>
                    <a:lnTo>
                      <a:pt x="812800" y="685800"/>
                    </a:lnTo>
                    <a:cubicBezTo>
                      <a:pt x="812800" y="755940"/>
                      <a:pt x="755940" y="812800"/>
                      <a:pt x="685800" y="812800"/>
                    </a:cubicBezTo>
                    <a:lnTo>
                      <a:pt x="127000" y="812800"/>
                    </a:lnTo>
                    <a:cubicBezTo>
                      <a:pt x="56860" y="812800"/>
                      <a:pt x="0" y="755940"/>
                      <a:pt x="0" y="685800"/>
                    </a:cubicBezTo>
                    <a:lnTo>
                      <a:pt x="0" y="127000"/>
                    </a:lnTo>
                    <a:cubicBezTo>
                      <a:pt x="0" y="56860"/>
                      <a:pt x="56860" y="0"/>
                      <a:pt x="127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B7AD6E"/>
                </a:solidFill>
                <a:prstDash val="solid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28575"/>
                <a:ext cx="812800" cy="7842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05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0" y="4917845"/>
              <a:ext cx="6287411" cy="3536669"/>
            </a:xfrm>
            <a:custGeom>
              <a:avLst/>
              <a:gdLst/>
              <a:ahLst/>
              <a:cxnLst/>
              <a:rect l="l" t="t" r="r" b="b"/>
              <a:pathLst>
                <a:path w="6287411" h="3536669">
                  <a:moveTo>
                    <a:pt x="0" y="0"/>
                  </a:moveTo>
                  <a:lnTo>
                    <a:pt x="6287411" y="0"/>
                  </a:lnTo>
                  <a:lnTo>
                    <a:pt x="6287411" y="3536669"/>
                  </a:lnTo>
                  <a:lnTo>
                    <a:pt x="0" y="3536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0828A6D-7688-4E91-8E07-B8464425048E}"/>
              </a:ext>
            </a:extLst>
          </p:cNvPr>
          <p:cNvGrpSpPr/>
          <p:nvPr/>
        </p:nvGrpSpPr>
        <p:grpSpPr>
          <a:xfrm>
            <a:off x="4771749" y="4456582"/>
            <a:ext cx="3933022" cy="3945570"/>
            <a:chOff x="6823532" y="4458346"/>
            <a:chExt cx="4650155" cy="4650155"/>
          </a:xfrm>
        </p:grpSpPr>
        <p:grpSp>
          <p:nvGrpSpPr>
            <p:cNvPr id="21" name="Group 21"/>
            <p:cNvGrpSpPr/>
            <p:nvPr/>
          </p:nvGrpSpPr>
          <p:grpSpPr>
            <a:xfrm>
              <a:off x="6823532" y="4458346"/>
              <a:ext cx="4650155" cy="4650155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127000" y="0"/>
                    </a:moveTo>
                    <a:lnTo>
                      <a:pt x="685800" y="0"/>
                    </a:lnTo>
                    <a:cubicBezTo>
                      <a:pt x="755940" y="0"/>
                      <a:pt x="812800" y="56860"/>
                      <a:pt x="812800" y="127000"/>
                    </a:cubicBezTo>
                    <a:lnTo>
                      <a:pt x="812800" y="685800"/>
                    </a:lnTo>
                    <a:cubicBezTo>
                      <a:pt x="812800" y="755940"/>
                      <a:pt x="755940" y="812800"/>
                      <a:pt x="685800" y="812800"/>
                    </a:cubicBezTo>
                    <a:lnTo>
                      <a:pt x="127000" y="812800"/>
                    </a:lnTo>
                    <a:cubicBezTo>
                      <a:pt x="56860" y="812800"/>
                      <a:pt x="0" y="755940"/>
                      <a:pt x="0" y="685800"/>
                    </a:cubicBezTo>
                    <a:lnTo>
                      <a:pt x="0" y="127000"/>
                    </a:lnTo>
                    <a:cubicBezTo>
                      <a:pt x="0" y="56860"/>
                      <a:pt x="56860" y="0"/>
                      <a:pt x="127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B7AD6E"/>
                </a:solidFill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28575"/>
                <a:ext cx="812800" cy="7842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05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7137073" y="4917845"/>
              <a:ext cx="4013854" cy="3787966"/>
            </a:xfrm>
            <a:custGeom>
              <a:avLst/>
              <a:gdLst/>
              <a:ahLst/>
              <a:cxnLst/>
              <a:rect l="l" t="t" r="r" b="b"/>
              <a:pathLst>
                <a:path w="4013854" h="3787966">
                  <a:moveTo>
                    <a:pt x="0" y="0"/>
                  </a:moveTo>
                  <a:lnTo>
                    <a:pt x="4013854" y="0"/>
                  </a:lnTo>
                  <a:lnTo>
                    <a:pt x="4013854" y="3787966"/>
                  </a:lnTo>
                  <a:lnTo>
                    <a:pt x="0" y="37879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49FF618-37E1-4B34-BD51-91EADA1AD442}"/>
              </a:ext>
            </a:extLst>
          </p:cNvPr>
          <p:cNvGrpSpPr/>
          <p:nvPr/>
        </p:nvGrpSpPr>
        <p:grpSpPr>
          <a:xfrm>
            <a:off x="9322142" y="3870871"/>
            <a:ext cx="4089781" cy="5116992"/>
            <a:chOff x="12664312" y="3757741"/>
            <a:chExt cx="4735028" cy="6051366"/>
          </a:xfrm>
        </p:grpSpPr>
        <p:grpSp>
          <p:nvGrpSpPr>
            <p:cNvPr id="25" name="Group 25"/>
            <p:cNvGrpSpPr/>
            <p:nvPr/>
          </p:nvGrpSpPr>
          <p:grpSpPr>
            <a:xfrm>
              <a:off x="12664312" y="4458346"/>
              <a:ext cx="4650155" cy="4650155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127000" y="0"/>
                    </a:moveTo>
                    <a:lnTo>
                      <a:pt x="685800" y="0"/>
                    </a:lnTo>
                    <a:cubicBezTo>
                      <a:pt x="755940" y="0"/>
                      <a:pt x="812800" y="56860"/>
                      <a:pt x="812800" y="127000"/>
                    </a:cubicBezTo>
                    <a:lnTo>
                      <a:pt x="812800" y="685800"/>
                    </a:lnTo>
                    <a:cubicBezTo>
                      <a:pt x="812800" y="755940"/>
                      <a:pt x="755940" y="812800"/>
                      <a:pt x="685800" y="812800"/>
                    </a:cubicBezTo>
                    <a:lnTo>
                      <a:pt x="127000" y="812800"/>
                    </a:lnTo>
                    <a:cubicBezTo>
                      <a:pt x="56860" y="812800"/>
                      <a:pt x="0" y="755940"/>
                      <a:pt x="0" y="685800"/>
                    </a:cubicBezTo>
                    <a:lnTo>
                      <a:pt x="0" y="127000"/>
                    </a:lnTo>
                    <a:cubicBezTo>
                      <a:pt x="0" y="56860"/>
                      <a:pt x="56860" y="0"/>
                      <a:pt x="127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B7AD6E"/>
                </a:solidFill>
                <a:prstDash val="solid"/>
                <a:round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28575"/>
                <a:ext cx="812800" cy="7842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05"/>
                  </a:lnSpc>
                </a:pPr>
                <a:endParaRPr/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12664312" y="3757741"/>
              <a:ext cx="4735028" cy="6051366"/>
            </a:xfrm>
            <a:custGeom>
              <a:avLst/>
              <a:gdLst/>
              <a:ahLst/>
              <a:cxnLst/>
              <a:rect l="l" t="t" r="r" b="b"/>
              <a:pathLst>
                <a:path w="4735028" h="6051366">
                  <a:moveTo>
                    <a:pt x="0" y="0"/>
                  </a:moveTo>
                  <a:lnTo>
                    <a:pt x="4735029" y="0"/>
                  </a:lnTo>
                  <a:lnTo>
                    <a:pt x="4735029" y="6051366"/>
                  </a:lnTo>
                  <a:lnTo>
                    <a:pt x="0" y="6051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1055911" y="2330539"/>
            <a:ext cx="16176178" cy="356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63"/>
              </a:lnSpc>
            </a:pPr>
            <a:r>
              <a:rPr lang="en-US" sz="2302" dirty="0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We proudly serve leaders in their industries, including: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28700" y="1587952"/>
            <a:ext cx="7052267" cy="739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9"/>
              </a:lnSpc>
            </a:pPr>
            <a:r>
              <a:rPr lang="en-US" sz="5129" b="1">
                <a:solidFill>
                  <a:srgbClr val="000B5D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OUR CLIENTS</a:t>
            </a:r>
          </a:p>
        </p:txBody>
      </p:sp>
      <p:grpSp>
        <p:nvGrpSpPr>
          <p:cNvPr id="35" name="Group 25">
            <a:extLst>
              <a:ext uri="{FF2B5EF4-FFF2-40B4-BE49-F238E27FC236}">
                <a16:creationId xmlns:a16="http://schemas.microsoft.com/office/drawing/2014/main" id="{8172F72D-9B75-45EC-AC7B-7BBB604E35CB}"/>
              </a:ext>
            </a:extLst>
          </p:cNvPr>
          <p:cNvGrpSpPr/>
          <p:nvPr/>
        </p:nvGrpSpPr>
        <p:grpSpPr>
          <a:xfrm>
            <a:off x="13946122" y="4504168"/>
            <a:ext cx="4016474" cy="3932138"/>
            <a:chOff x="0" y="0"/>
            <a:chExt cx="812800" cy="812800"/>
          </a:xfrm>
        </p:grpSpPr>
        <p:sp>
          <p:nvSpPr>
            <p:cNvPr id="37" name="Freeform 26">
              <a:extLst>
                <a:ext uri="{FF2B5EF4-FFF2-40B4-BE49-F238E27FC236}">
                  <a16:creationId xmlns:a16="http://schemas.microsoft.com/office/drawing/2014/main" id="{7ED0C54C-E073-4BA0-A766-413E2D958C2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B7AD6E"/>
              </a:solidFill>
              <a:prstDash val="solid"/>
              <a:round/>
            </a:ln>
          </p:spPr>
        </p:sp>
        <p:sp>
          <p:nvSpPr>
            <p:cNvPr id="38" name="TextBox 27">
              <a:extLst>
                <a:ext uri="{FF2B5EF4-FFF2-40B4-BE49-F238E27FC236}">
                  <a16:creationId xmlns:a16="http://schemas.microsoft.com/office/drawing/2014/main" id="{1540A0D0-8637-40A7-8C9E-97693D931733}"/>
                </a:ext>
              </a:extLst>
            </p:cNvPr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pic>
        <p:nvPicPr>
          <p:cNvPr id="1026" name="Picture 2" descr="Home – Evercare Group">
            <a:extLst>
              <a:ext uri="{FF2B5EF4-FFF2-40B4-BE49-F238E27FC236}">
                <a16:creationId xmlns:a16="http://schemas.microsoft.com/office/drawing/2014/main" id="{7504910A-53A2-4965-AC43-56100088A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9195" y="3831042"/>
            <a:ext cx="5575196" cy="496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98573" y="9010697"/>
            <a:ext cx="4185210" cy="2172476"/>
            <a:chOff x="0" y="0"/>
            <a:chExt cx="1345639" cy="698500"/>
          </a:xfrm>
        </p:grpSpPr>
        <p:sp>
          <p:nvSpPr>
            <p:cNvPr id="3" name="Freeform 3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DDD9B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19050"/>
              <a:ext cx="111703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228904" y="9654243"/>
            <a:ext cx="8377487" cy="2964361"/>
            <a:chOff x="0" y="0"/>
            <a:chExt cx="1974009" cy="698500"/>
          </a:xfrm>
        </p:grpSpPr>
        <p:sp>
          <p:nvSpPr>
            <p:cNvPr id="6" name="Freeform 6"/>
            <p:cNvSpPr/>
            <p:nvPr/>
          </p:nvSpPr>
          <p:spPr>
            <a:xfrm>
              <a:off x="1952" y="0"/>
              <a:ext cx="1970105" cy="698500"/>
            </a:xfrm>
            <a:custGeom>
              <a:avLst/>
              <a:gdLst/>
              <a:ahLst/>
              <a:cxnLst/>
              <a:rect l="l" t="t" r="r" b="b"/>
              <a:pathLst>
                <a:path w="1970105" h="698500">
                  <a:moveTo>
                    <a:pt x="1966944" y="358037"/>
                  </a:moveTo>
                  <a:lnTo>
                    <a:pt x="1773969" y="689713"/>
                  </a:lnTo>
                  <a:cubicBezTo>
                    <a:pt x="1770804" y="695153"/>
                    <a:pt x="1764985" y="698500"/>
                    <a:pt x="1758691" y="698500"/>
                  </a:cubicBezTo>
                  <a:lnTo>
                    <a:pt x="211413" y="698500"/>
                  </a:lnTo>
                  <a:cubicBezTo>
                    <a:pt x="205120" y="698500"/>
                    <a:pt x="199301" y="695153"/>
                    <a:pt x="196136" y="689713"/>
                  </a:cubicBezTo>
                  <a:lnTo>
                    <a:pt x="3160" y="358037"/>
                  </a:lnTo>
                  <a:cubicBezTo>
                    <a:pt x="0" y="352605"/>
                    <a:pt x="0" y="345895"/>
                    <a:pt x="3160" y="340463"/>
                  </a:cubicBezTo>
                  <a:lnTo>
                    <a:pt x="196136" y="8787"/>
                  </a:lnTo>
                  <a:cubicBezTo>
                    <a:pt x="199301" y="3347"/>
                    <a:pt x="205120" y="0"/>
                    <a:pt x="211413" y="0"/>
                  </a:cubicBezTo>
                  <a:lnTo>
                    <a:pt x="1758691" y="0"/>
                  </a:lnTo>
                  <a:cubicBezTo>
                    <a:pt x="1764985" y="0"/>
                    <a:pt x="1770804" y="3347"/>
                    <a:pt x="1773969" y="8787"/>
                  </a:cubicBezTo>
                  <a:lnTo>
                    <a:pt x="1966944" y="340463"/>
                  </a:lnTo>
                  <a:cubicBezTo>
                    <a:pt x="1970105" y="345895"/>
                    <a:pt x="1970105" y="352605"/>
                    <a:pt x="1966944" y="358037"/>
                  </a:cubicBezTo>
                  <a:close/>
                </a:path>
              </a:pathLst>
            </a:custGeom>
            <a:solidFill>
              <a:srgbClr val="B7AD6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19050"/>
              <a:ext cx="174540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234417" y="-1711588"/>
            <a:ext cx="4185210" cy="2172476"/>
            <a:chOff x="0" y="0"/>
            <a:chExt cx="1345639" cy="698500"/>
          </a:xfrm>
        </p:grpSpPr>
        <p:sp>
          <p:nvSpPr>
            <p:cNvPr id="9" name="Freeform 9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DDD9B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19050"/>
              <a:ext cx="111703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327022" y="-286442"/>
            <a:ext cx="2511232" cy="1494660"/>
            <a:chOff x="0" y="0"/>
            <a:chExt cx="1173575" cy="698500"/>
          </a:xfrm>
        </p:grpSpPr>
        <p:sp>
          <p:nvSpPr>
            <p:cNvPr id="12" name="Freeform 12"/>
            <p:cNvSpPr/>
            <p:nvPr/>
          </p:nvSpPr>
          <p:spPr>
            <a:xfrm>
              <a:off x="6512" y="0"/>
              <a:ext cx="1160551" cy="698500"/>
            </a:xfrm>
            <a:custGeom>
              <a:avLst/>
              <a:gdLst/>
              <a:ahLst/>
              <a:cxnLst/>
              <a:rect l="l" t="t" r="r" b="b"/>
              <a:pathLst>
                <a:path w="1160551" h="698500">
                  <a:moveTo>
                    <a:pt x="1150009" y="378562"/>
                  </a:moveTo>
                  <a:lnTo>
                    <a:pt x="980917" y="669188"/>
                  </a:lnTo>
                  <a:cubicBezTo>
                    <a:pt x="970358" y="687336"/>
                    <a:pt x="950947" y="698500"/>
                    <a:pt x="929951" y="698500"/>
                  </a:cubicBezTo>
                  <a:lnTo>
                    <a:pt x="230600" y="698500"/>
                  </a:lnTo>
                  <a:cubicBezTo>
                    <a:pt x="209604" y="698500"/>
                    <a:pt x="190192" y="687336"/>
                    <a:pt x="179634" y="669188"/>
                  </a:cubicBezTo>
                  <a:lnTo>
                    <a:pt x="10542" y="378562"/>
                  </a:lnTo>
                  <a:cubicBezTo>
                    <a:pt x="0" y="360442"/>
                    <a:pt x="0" y="338058"/>
                    <a:pt x="10542" y="319938"/>
                  </a:cubicBezTo>
                  <a:lnTo>
                    <a:pt x="179634" y="29312"/>
                  </a:lnTo>
                  <a:cubicBezTo>
                    <a:pt x="190192" y="11164"/>
                    <a:pt x="209604" y="0"/>
                    <a:pt x="230600" y="0"/>
                  </a:cubicBezTo>
                  <a:lnTo>
                    <a:pt x="929951" y="0"/>
                  </a:lnTo>
                  <a:cubicBezTo>
                    <a:pt x="950947" y="0"/>
                    <a:pt x="970358" y="11164"/>
                    <a:pt x="980917" y="29312"/>
                  </a:cubicBezTo>
                  <a:lnTo>
                    <a:pt x="1150009" y="319938"/>
                  </a:lnTo>
                  <a:cubicBezTo>
                    <a:pt x="1160551" y="338058"/>
                    <a:pt x="1160551" y="360442"/>
                    <a:pt x="1150009" y="378562"/>
                  </a:cubicBezTo>
                  <a:close/>
                </a:path>
              </a:pathLst>
            </a:custGeom>
            <a:solidFill>
              <a:srgbClr val="B7AD6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14300" y="19050"/>
              <a:ext cx="944975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2564837" y="4084332"/>
            <a:ext cx="2401917" cy="1351078"/>
          </a:xfrm>
          <a:custGeom>
            <a:avLst/>
            <a:gdLst/>
            <a:ahLst/>
            <a:cxnLst/>
            <a:rect l="l" t="t" r="r" b="b"/>
            <a:pathLst>
              <a:path w="2401917" h="1351078">
                <a:moveTo>
                  <a:pt x="0" y="0"/>
                </a:moveTo>
                <a:lnTo>
                  <a:pt x="2401917" y="0"/>
                </a:lnTo>
                <a:lnTo>
                  <a:pt x="2401917" y="1351078"/>
                </a:lnTo>
                <a:lnTo>
                  <a:pt x="0" y="13510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67389" y="3906998"/>
            <a:ext cx="1683103" cy="1705746"/>
          </a:xfrm>
          <a:custGeom>
            <a:avLst/>
            <a:gdLst/>
            <a:ahLst/>
            <a:cxnLst/>
            <a:rect l="l" t="t" r="r" b="b"/>
            <a:pathLst>
              <a:path w="1683103" h="1705746">
                <a:moveTo>
                  <a:pt x="0" y="0"/>
                </a:moveTo>
                <a:lnTo>
                  <a:pt x="1683104" y="0"/>
                </a:lnTo>
                <a:lnTo>
                  <a:pt x="1683104" y="1705746"/>
                </a:lnTo>
                <a:lnTo>
                  <a:pt x="0" y="17057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655318" y="4084332"/>
            <a:ext cx="2537382" cy="1407784"/>
          </a:xfrm>
          <a:custGeom>
            <a:avLst/>
            <a:gdLst/>
            <a:ahLst/>
            <a:cxnLst/>
            <a:rect l="l" t="t" r="r" b="b"/>
            <a:pathLst>
              <a:path w="2537382" h="1407784">
                <a:moveTo>
                  <a:pt x="0" y="0"/>
                </a:moveTo>
                <a:lnTo>
                  <a:pt x="2537382" y="0"/>
                </a:lnTo>
                <a:lnTo>
                  <a:pt x="2537382" y="1407783"/>
                </a:lnTo>
                <a:lnTo>
                  <a:pt x="0" y="140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697525" y="3995665"/>
            <a:ext cx="1528412" cy="1528412"/>
          </a:xfrm>
          <a:custGeom>
            <a:avLst/>
            <a:gdLst/>
            <a:ahLst/>
            <a:cxnLst/>
            <a:rect l="l" t="t" r="r" b="b"/>
            <a:pathLst>
              <a:path w="1528412" h="1528412">
                <a:moveTo>
                  <a:pt x="0" y="0"/>
                </a:moveTo>
                <a:lnTo>
                  <a:pt x="1528412" y="0"/>
                </a:lnTo>
                <a:lnTo>
                  <a:pt x="1528412" y="1528412"/>
                </a:lnTo>
                <a:lnTo>
                  <a:pt x="0" y="15284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730762" y="4341625"/>
            <a:ext cx="2226034" cy="893196"/>
          </a:xfrm>
          <a:custGeom>
            <a:avLst/>
            <a:gdLst/>
            <a:ahLst/>
            <a:cxnLst/>
            <a:rect l="l" t="t" r="r" b="b"/>
            <a:pathLst>
              <a:path w="2226034" h="893196">
                <a:moveTo>
                  <a:pt x="0" y="0"/>
                </a:moveTo>
                <a:lnTo>
                  <a:pt x="2226034" y="0"/>
                </a:lnTo>
                <a:lnTo>
                  <a:pt x="2226034" y="893197"/>
                </a:lnTo>
                <a:lnTo>
                  <a:pt x="0" y="8931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885781" y="6517619"/>
            <a:ext cx="4161947" cy="1066499"/>
          </a:xfrm>
          <a:custGeom>
            <a:avLst/>
            <a:gdLst/>
            <a:ahLst/>
            <a:cxnLst/>
            <a:rect l="l" t="t" r="r" b="b"/>
            <a:pathLst>
              <a:path w="4161947" h="1066499">
                <a:moveTo>
                  <a:pt x="0" y="0"/>
                </a:moveTo>
                <a:lnTo>
                  <a:pt x="4161947" y="0"/>
                </a:lnTo>
                <a:lnTo>
                  <a:pt x="4161947" y="1066499"/>
                </a:lnTo>
                <a:lnTo>
                  <a:pt x="0" y="10664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929052" y="5612744"/>
            <a:ext cx="5989914" cy="3081074"/>
          </a:xfrm>
          <a:custGeom>
            <a:avLst/>
            <a:gdLst/>
            <a:ahLst/>
            <a:cxnLst/>
            <a:rect l="l" t="t" r="r" b="b"/>
            <a:pathLst>
              <a:path w="5989914" h="3081074">
                <a:moveTo>
                  <a:pt x="0" y="0"/>
                </a:moveTo>
                <a:lnTo>
                  <a:pt x="5989914" y="0"/>
                </a:lnTo>
                <a:lnTo>
                  <a:pt x="5989914" y="3081074"/>
                </a:lnTo>
                <a:lnTo>
                  <a:pt x="0" y="30810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808429" y="6527216"/>
            <a:ext cx="2221073" cy="1252130"/>
          </a:xfrm>
          <a:custGeom>
            <a:avLst/>
            <a:gdLst/>
            <a:ahLst/>
            <a:cxnLst/>
            <a:rect l="l" t="t" r="r" b="b"/>
            <a:pathLst>
              <a:path w="2221073" h="1252130">
                <a:moveTo>
                  <a:pt x="0" y="0"/>
                </a:moveTo>
                <a:lnTo>
                  <a:pt x="2221073" y="0"/>
                </a:lnTo>
                <a:lnTo>
                  <a:pt x="2221073" y="1252130"/>
                </a:lnTo>
                <a:lnTo>
                  <a:pt x="0" y="12521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028700" y="1519564"/>
            <a:ext cx="7557973" cy="1478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79"/>
              </a:lnSpc>
            </a:pPr>
            <a:r>
              <a:rPr lang="en-US" sz="8199" b="1">
                <a:solidFill>
                  <a:srgbClr val="000B5D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SYSTEM SKILLS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3016859"/>
            <a:ext cx="12356783" cy="312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76"/>
              </a:lnSpc>
              <a:spcBef>
                <a:spcPct val="0"/>
              </a:spcBef>
            </a:pPr>
            <a:r>
              <a:rPr lang="en-US" sz="2176" b="1">
                <a:solidFill>
                  <a:srgbClr val="000B5D"/>
                </a:solidFill>
                <a:latin typeface="Poppins Bold"/>
                <a:ea typeface="Poppins Bold"/>
                <a:cs typeface="Poppins Bold"/>
                <a:sym typeface="Poppins Bold"/>
              </a:rPr>
              <a:t>All customized software that are being used by our present clients, including the below: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936118"/>
            <a:ext cx="13248246" cy="6839407"/>
          </a:xfrm>
          <a:custGeom>
            <a:avLst/>
            <a:gdLst/>
            <a:ahLst/>
            <a:cxnLst/>
            <a:rect l="l" t="t" r="r" b="b"/>
            <a:pathLst>
              <a:path w="13248246" h="6839407">
                <a:moveTo>
                  <a:pt x="0" y="0"/>
                </a:moveTo>
                <a:lnTo>
                  <a:pt x="13248246" y="0"/>
                </a:lnTo>
                <a:lnTo>
                  <a:pt x="13248246" y="6839407"/>
                </a:lnTo>
                <a:lnTo>
                  <a:pt x="0" y="68394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770931" y="2534404"/>
            <a:ext cx="6506015" cy="5141993"/>
          </a:xfrm>
          <a:custGeom>
            <a:avLst/>
            <a:gdLst/>
            <a:ahLst/>
            <a:cxnLst/>
            <a:rect l="l" t="t" r="r" b="b"/>
            <a:pathLst>
              <a:path w="6506015" h="5141993">
                <a:moveTo>
                  <a:pt x="0" y="0"/>
                </a:moveTo>
                <a:lnTo>
                  <a:pt x="6506015" y="0"/>
                </a:lnTo>
                <a:lnTo>
                  <a:pt x="6506015" y="5141992"/>
                </a:lnTo>
                <a:lnTo>
                  <a:pt x="0" y="51419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4" b="-294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234417" y="-1711588"/>
            <a:ext cx="4185210" cy="2172476"/>
            <a:chOff x="0" y="0"/>
            <a:chExt cx="1345639" cy="698500"/>
          </a:xfrm>
        </p:grpSpPr>
        <p:sp>
          <p:nvSpPr>
            <p:cNvPr id="5" name="Freeform 5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DDD9B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14300" y="19050"/>
              <a:ext cx="111703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327022" y="-286442"/>
            <a:ext cx="2511232" cy="1494660"/>
            <a:chOff x="0" y="0"/>
            <a:chExt cx="1173575" cy="698500"/>
          </a:xfrm>
        </p:grpSpPr>
        <p:sp>
          <p:nvSpPr>
            <p:cNvPr id="8" name="Freeform 8"/>
            <p:cNvSpPr/>
            <p:nvPr/>
          </p:nvSpPr>
          <p:spPr>
            <a:xfrm>
              <a:off x="6512" y="0"/>
              <a:ext cx="1160551" cy="698500"/>
            </a:xfrm>
            <a:custGeom>
              <a:avLst/>
              <a:gdLst/>
              <a:ahLst/>
              <a:cxnLst/>
              <a:rect l="l" t="t" r="r" b="b"/>
              <a:pathLst>
                <a:path w="1160551" h="698500">
                  <a:moveTo>
                    <a:pt x="1150009" y="378562"/>
                  </a:moveTo>
                  <a:lnTo>
                    <a:pt x="980917" y="669188"/>
                  </a:lnTo>
                  <a:cubicBezTo>
                    <a:pt x="970358" y="687336"/>
                    <a:pt x="950947" y="698500"/>
                    <a:pt x="929951" y="698500"/>
                  </a:cubicBezTo>
                  <a:lnTo>
                    <a:pt x="230600" y="698500"/>
                  </a:lnTo>
                  <a:cubicBezTo>
                    <a:pt x="209604" y="698500"/>
                    <a:pt x="190192" y="687336"/>
                    <a:pt x="179634" y="669188"/>
                  </a:cubicBezTo>
                  <a:lnTo>
                    <a:pt x="10542" y="378562"/>
                  </a:lnTo>
                  <a:cubicBezTo>
                    <a:pt x="0" y="360442"/>
                    <a:pt x="0" y="338058"/>
                    <a:pt x="10542" y="319938"/>
                  </a:cubicBezTo>
                  <a:lnTo>
                    <a:pt x="179634" y="29312"/>
                  </a:lnTo>
                  <a:cubicBezTo>
                    <a:pt x="190192" y="11164"/>
                    <a:pt x="209604" y="0"/>
                    <a:pt x="230600" y="0"/>
                  </a:cubicBezTo>
                  <a:lnTo>
                    <a:pt x="929951" y="0"/>
                  </a:lnTo>
                  <a:cubicBezTo>
                    <a:pt x="950947" y="0"/>
                    <a:pt x="970358" y="11164"/>
                    <a:pt x="980917" y="29312"/>
                  </a:cubicBezTo>
                  <a:lnTo>
                    <a:pt x="1150009" y="319938"/>
                  </a:lnTo>
                  <a:cubicBezTo>
                    <a:pt x="1160551" y="338058"/>
                    <a:pt x="1160551" y="360442"/>
                    <a:pt x="1150009" y="378562"/>
                  </a:cubicBezTo>
                  <a:close/>
                </a:path>
              </a:pathLst>
            </a:custGeom>
            <a:solidFill>
              <a:srgbClr val="B7AD6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19050"/>
              <a:ext cx="944975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358737" y="8672814"/>
            <a:ext cx="4185210" cy="2172476"/>
            <a:chOff x="0" y="0"/>
            <a:chExt cx="1345639" cy="698500"/>
          </a:xfrm>
        </p:grpSpPr>
        <p:sp>
          <p:nvSpPr>
            <p:cNvPr id="11" name="Freeform 11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DDD9B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19050"/>
              <a:ext cx="111703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935766" y="9331740"/>
            <a:ext cx="8141223" cy="1553840"/>
            <a:chOff x="0" y="0"/>
            <a:chExt cx="3659737" cy="698500"/>
          </a:xfrm>
        </p:grpSpPr>
        <p:sp>
          <p:nvSpPr>
            <p:cNvPr id="14" name="Freeform 14"/>
            <p:cNvSpPr/>
            <p:nvPr/>
          </p:nvSpPr>
          <p:spPr>
            <a:xfrm>
              <a:off x="2009" y="0"/>
              <a:ext cx="3655720" cy="698500"/>
            </a:xfrm>
            <a:custGeom>
              <a:avLst/>
              <a:gdLst/>
              <a:ahLst/>
              <a:cxnLst/>
              <a:rect l="l" t="t" r="r" b="b"/>
              <a:pathLst>
                <a:path w="3655720" h="698500">
                  <a:moveTo>
                    <a:pt x="3652468" y="358292"/>
                  </a:moveTo>
                  <a:lnTo>
                    <a:pt x="3459789" y="689458"/>
                  </a:lnTo>
                  <a:cubicBezTo>
                    <a:pt x="3456532" y="695056"/>
                    <a:pt x="3450544" y="698500"/>
                    <a:pt x="3444067" y="698500"/>
                  </a:cubicBezTo>
                  <a:lnTo>
                    <a:pt x="211651" y="698500"/>
                  </a:lnTo>
                  <a:cubicBezTo>
                    <a:pt x="205175" y="698500"/>
                    <a:pt x="199187" y="695056"/>
                    <a:pt x="195930" y="689458"/>
                  </a:cubicBezTo>
                  <a:lnTo>
                    <a:pt x="3252" y="358292"/>
                  </a:lnTo>
                  <a:cubicBezTo>
                    <a:pt x="0" y="352702"/>
                    <a:pt x="0" y="345798"/>
                    <a:pt x="3252" y="340208"/>
                  </a:cubicBezTo>
                  <a:lnTo>
                    <a:pt x="195930" y="9042"/>
                  </a:lnTo>
                  <a:cubicBezTo>
                    <a:pt x="199187" y="3444"/>
                    <a:pt x="205175" y="0"/>
                    <a:pt x="211651" y="0"/>
                  </a:cubicBezTo>
                  <a:lnTo>
                    <a:pt x="3444067" y="0"/>
                  </a:lnTo>
                  <a:cubicBezTo>
                    <a:pt x="3450544" y="0"/>
                    <a:pt x="3456532" y="3444"/>
                    <a:pt x="3459789" y="9042"/>
                  </a:cubicBezTo>
                  <a:lnTo>
                    <a:pt x="3652468" y="340208"/>
                  </a:lnTo>
                  <a:cubicBezTo>
                    <a:pt x="3655719" y="345798"/>
                    <a:pt x="3655719" y="352702"/>
                    <a:pt x="3652468" y="358292"/>
                  </a:cubicBezTo>
                  <a:close/>
                </a:path>
              </a:pathLst>
            </a:custGeom>
            <a:solidFill>
              <a:srgbClr val="B7AD6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19050"/>
              <a:ext cx="3431137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2498573" y="9010697"/>
            <a:ext cx="4185210" cy="2172476"/>
            <a:chOff x="0" y="0"/>
            <a:chExt cx="1345639" cy="698500"/>
          </a:xfrm>
        </p:grpSpPr>
        <p:sp>
          <p:nvSpPr>
            <p:cNvPr id="17" name="Freeform 17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DDD9B9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14300" y="19050"/>
              <a:ext cx="111703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2228904" y="9654243"/>
            <a:ext cx="8377487" cy="2964361"/>
            <a:chOff x="0" y="0"/>
            <a:chExt cx="1974009" cy="698500"/>
          </a:xfrm>
        </p:grpSpPr>
        <p:sp>
          <p:nvSpPr>
            <p:cNvPr id="20" name="Freeform 20"/>
            <p:cNvSpPr/>
            <p:nvPr/>
          </p:nvSpPr>
          <p:spPr>
            <a:xfrm>
              <a:off x="1952" y="0"/>
              <a:ext cx="1970105" cy="698500"/>
            </a:xfrm>
            <a:custGeom>
              <a:avLst/>
              <a:gdLst/>
              <a:ahLst/>
              <a:cxnLst/>
              <a:rect l="l" t="t" r="r" b="b"/>
              <a:pathLst>
                <a:path w="1970105" h="698500">
                  <a:moveTo>
                    <a:pt x="1966944" y="358037"/>
                  </a:moveTo>
                  <a:lnTo>
                    <a:pt x="1773969" y="689713"/>
                  </a:lnTo>
                  <a:cubicBezTo>
                    <a:pt x="1770804" y="695153"/>
                    <a:pt x="1764985" y="698500"/>
                    <a:pt x="1758691" y="698500"/>
                  </a:cubicBezTo>
                  <a:lnTo>
                    <a:pt x="211413" y="698500"/>
                  </a:lnTo>
                  <a:cubicBezTo>
                    <a:pt x="205120" y="698500"/>
                    <a:pt x="199301" y="695153"/>
                    <a:pt x="196136" y="689713"/>
                  </a:cubicBezTo>
                  <a:lnTo>
                    <a:pt x="3160" y="358037"/>
                  </a:lnTo>
                  <a:cubicBezTo>
                    <a:pt x="0" y="352605"/>
                    <a:pt x="0" y="345895"/>
                    <a:pt x="3160" y="340463"/>
                  </a:cubicBezTo>
                  <a:lnTo>
                    <a:pt x="196136" y="8787"/>
                  </a:lnTo>
                  <a:cubicBezTo>
                    <a:pt x="199301" y="3347"/>
                    <a:pt x="205120" y="0"/>
                    <a:pt x="211413" y="0"/>
                  </a:cubicBezTo>
                  <a:lnTo>
                    <a:pt x="1758691" y="0"/>
                  </a:lnTo>
                  <a:cubicBezTo>
                    <a:pt x="1764985" y="0"/>
                    <a:pt x="1770804" y="3347"/>
                    <a:pt x="1773969" y="8787"/>
                  </a:cubicBezTo>
                  <a:lnTo>
                    <a:pt x="1966944" y="340463"/>
                  </a:lnTo>
                  <a:cubicBezTo>
                    <a:pt x="1970105" y="345895"/>
                    <a:pt x="1970105" y="352605"/>
                    <a:pt x="1966944" y="358037"/>
                  </a:cubicBezTo>
                  <a:close/>
                </a:path>
              </a:pathLst>
            </a:custGeom>
            <a:solidFill>
              <a:srgbClr val="B7AD6E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14300" y="19050"/>
              <a:ext cx="174540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028700" y="590550"/>
            <a:ext cx="11924230" cy="1387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9"/>
              </a:lnSpc>
            </a:pPr>
            <a:r>
              <a:rPr lang="en-US" sz="5129" b="1">
                <a:solidFill>
                  <a:srgbClr val="000B5D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EFFICIENCY &amp; COST EFFECTIVENESS WAY FORWARD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46066" y="2507158"/>
            <a:ext cx="4826469" cy="2057400"/>
            <a:chOff x="0" y="0"/>
            <a:chExt cx="1638616" cy="698500"/>
          </a:xfrm>
        </p:grpSpPr>
        <p:sp>
          <p:nvSpPr>
            <p:cNvPr id="3" name="Freeform 3"/>
            <p:cNvSpPr/>
            <p:nvPr/>
          </p:nvSpPr>
          <p:spPr>
            <a:xfrm>
              <a:off x="3388" y="0"/>
              <a:ext cx="1631839" cy="698500"/>
            </a:xfrm>
            <a:custGeom>
              <a:avLst/>
              <a:gdLst/>
              <a:ahLst/>
              <a:cxnLst/>
              <a:rect l="l" t="t" r="r" b="b"/>
              <a:pathLst>
                <a:path w="1631839" h="698500">
                  <a:moveTo>
                    <a:pt x="1626355" y="364501"/>
                  </a:moveTo>
                  <a:lnTo>
                    <a:pt x="1440901" y="683249"/>
                  </a:lnTo>
                  <a:cubicBezTo>
                    <a:pt x="1435408" y="692691"/>
                    <a:pt x="1425308" y="698500"/>
                    <a:pt x="1414383" y="698500"/>
                  </a:cubicBezTo>
                  <a:lnTo>
                    <a:pt x="217457" y="698500"/>
                  </a:lnTo>
                  <a:cubicBezTo>
                    <a:pt x="206532" y="698500"/>
                    <a:pt x="196432" y="692691"/>
                    <a:pt x="190939" y="683249"/>
                  </a:cubicBezTo>
                  <a:lnTo>
                    <a:pt x="5485" y="364501"/>
                  </a:lnTo>
                  <a:cubicBezTo>
                    <a:pt x="0" y="355073"/>
                    <a:pt x="0" y="343427"/>
                    <a:pt x="5485" y="333999"/>
                  </a:cubicBezTo>
                  <a:lnTo>
                    <a:pt x="190939" y="15251"/>
                  </a:lnTo>
                  <a:cubicBezTo>
                    <a:pt x="196432" y="5809"/>
                    <a:pt x="206532" y="0"/>
                    <a:pt x="217457" y="0"/>
                  </a:cubicBezTo>
                  <a:lnTo>
                    <a:pt x="1414383" y="0"/>
                  </a:lnTo>
                  <a:cubicBezTo>
                    <a:pt x="1425308" y="0"/>
                    <a:pt x="1435408" y="5809"/>
                    <a:pt x="1440901" y="15251"/>
                  </a:cubicBezTo>
                  <a:lnTo>
                    <a:pt x="1626355" y="333999"/>
                  </a:lnTo>
                  <a:cubicBezTo>
                    <a:pt x="1631840" y="343427"/>
                    <a:pt x="1631840" y="355073"/>
                    <a:pt x="1626355" y="364501"/>
                  </a:cubicBezTo>
                  <a:close/>
                </a:path>
              </a:pathLst>
            </a:custGeom>
            <a:solidFill>
              <a:srgbClr val="B7AD6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19050"/>
              <a:ext cx="1410016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316566" y="2943835"/>
            <a:ext cx="8679475" cy="7458924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1884" y="0"/>
              <a:ext cx="809032" cy="698500"/>
            </a:xfrm>
            <a:custGeom>
              <a:avLst/>
              <a:gdLst/>
              <a:ahLst/>
              <a:cxnLst/>
              <a:rect l="l" t="t" r="r" b="b"/>
              <a:pathLst>
                <a:path w="809032" h="698500">
                  <a:moveTo>
                    <a:pt x="805982" y="357731"/>
                  </a:moveTo>
                  <a:lnTo>
                    <a:pt x="612650" y="690019"/>
                  </a:lnTo>
                  <a:cubicBezTo>
                    <a:pt x="609595" y="695270"/>
                    <a:pt x="603979" y="698500"/>
                    <a:pt x="597904" y="698500"/>
                  </a:cubicBezTo>
                  <a:lnTo>
                    <a:pt x="211128" y="698500"/>
                  </a:lnTo>
                  <a:cubicBezTo>
                    <a:pt x="205053" y="698500"/>
                    <a:pt x="199437" y="695270"/>
                    <a:pt x="196382" y="690019"/>
                  </a:cubicBezTo>
                  <a:lnTo>
                    <a:pt x="3050" y="357731"/>
                  </a:lnTo>
                  <a:cubicBezTo>
                    <a:pt x="0" y="352488"/>
                    <a:pt x="0" y="346012"/>
                    <a:pt x="3050" y="340769"/>
                  </a:cubicBezTo>
                  <a:lnTo>
                    <a:pt x="196382" y="8481"/>
                  </a:lnTo>
                  <a:cubicBezTo>
                    <a:pt x="199437" y="3230"/>
                    <a:pt x="205053" y="0"/>
                    <a:pt x="211128" y="0"/>
                  </a:cubicBezTo>
                  <a:lnTo>
                    <a:pt x="597904" y="0"/>
                  </a:lnTo>
                  <a:cubicBezTo>
                    <a:pt x="603979" y="0"/>
                    <a:pt x="609595" y="3230"/>
                    <a:pt x="612650" y="8481"/>
                  </a:cubicBezTo>
                  <a:lnTo>
                    <a:pt x="805982" y="340769"/>
                  </a:lnTo>
                  <a:cubicBezTo>
                    <a:pt x="809032" y="346012"/>
                    <a:pt x="809032" y="352488"/>
                    <a:pt x="805982" y="357731"/>
                  </a:cubicBezTo>
                  <a:close/>
                </a:path>
              </a:pathLst>
            </a:custGeom>
            <a:solidFill>
              <a:srgbClr val="DDD9B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197663" y="9258300"/>
            <a:ext cx="2394065" cy="2057400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6831" y="0"/>
              <a:ext cx="799139" cy="698500"/>
            </a:xfrm>
            <a:custGeom>
              <a:avLst/>
              <a:gdLst/>
              <a:ahLst/>
              <a:cxnLst/>
              <a:rect l="l" t="t" r="r" b="b"/>
              <a:pathLst>
                <a:path w="799139" h="698500">
                  <a:moveTo>
                    <a:pt x="788080" y="379996"/>
                  </a:moveTo>
                  <a:lnTo>
                    <a:pt x="620658" y="667754"/>
                  </a:lnTo>
                  <a:cubicBezTo>
                    <a:pt x="609582" y="686789"/>
                    <a:pt x="589221" y="698500"/>
                    <a:pt x="567197" y="698500"/>
                  </a:cubicBezTo>
                  <a:lnTo>
                    <a:pt x="231941" y="698500"/>
                  </a:lnTo>
                  <a:cubicBezTo>
                    <a:pt x="209918" y="698500"/>
                    <a:pt x="189556" y="686789"/>
                    <a:pt x="178480" y="667754"/>
                  </a:cubicBezTo>
                  <a:lnTo>
                    <a:pt x="11058" y="379996"/>
                  </a:lnTo>
                  <a:cubicBezTo>
                    <a:pt x="0" y="360990"/>
                    <a:pt x="0" y="337510"/>
                    <a:pt x="11058" y="318504"/>
                  </a:cubicBezTo>
                  <a:lnTo>
                    <a:pt x="178480" y="30746"/>
                  </a:lnTo>
                  <a:cubicBezTo>
                    <a:pt x="189556" y="11711"/>
                    <a:pt x="209918" y="0"/>
                    <a:pt x="231941" y="0"/>
                  </a:cubicBezTo>
                  <a:lnTo>
                    <a:pt x="567197" y="0"/>
                  </a:lnTo>
                  <a:cubicBezTo>
                    <a:pt x="589221" y="0"/>
                    <a:pt x="609582" y="11711"/>
                    <a:pt x="620658" y="30746"/>
                  </a:cubicBezTo>
                  <a:lnTo>
                    <a:pt x="788080" y="318504"/>
                  </a:lnTo>
                  <a:cubicBezTo>
                    <a:pt x="799138" y="337510"/>
                    <a:pt x="799138" y="360990"/>
                    <a:pt x="788080" y="379996"/>
                  </a:cubicBezTo>
                  <a:close/>
                </a:path>
              </a:pathLst>
            </a:custGeom>
            <a:solidFill>
              <a:srgbClr val="B7AD6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993586" y="3328964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28700" y="2609379"/>
            <a:ext cx="10372440" cy="2352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just">
              <a:lnSpc>
                <a:spcPts val="2639"/>
              </a:lnSpc>
              <a:buFont typeface="Arial"/>
              <a:buChar char="•"/>
            </a:pPr>
            <a:r>
              <a:rPr lang="en-US" sz="2199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CoC Guidelines of the Company and Client(s).</a:t>
            </a:r>
          </a:p>
          <a:p>
            <a:pPr marL="474979" lvl="1" indent="-237490" algn="just">
              <a:lnSpc>
                <a:spcPts val="2639"/>
              </a:lnSpc>
              <a:buFont typeface="Arial"/>
              <a:buChar char="•"/>
            </a:pPr>
            <a:r>
              <a:rPr lang="en-US" sz="2199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NDA signing with the respective employees.</a:t>
            </a:r>
          </a:p>
          <a:p>
            <a:pPr marL="474979" lvl="1" indent="-237490" algn="just">
              <a:lnSpc>
                <a:spcPts val="2639"/>
              </a:lnSpc>
              <a:buFont typeface="Arial"/>
              <a:buChar char="•"/>
            </a:pPr>
            <a:r>
              <a:rPr lang="en-US" sz="2199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Privacy, Security, Data, Information, Laptop Use etc. Policies.</a:t>
            </a:r>
          </a:p>
          <a:p>
            <a:pPr marL="474979" lvl="1" indent="-237490" algn="just">
              <a:lnSpc>
                <a:spcPts val="2639"/>
              </a:lnSpc>
              <a:buFont typeface="Arial"/>
              <a:buChar char="•"/>
            </a:pPr>
            <a:r>
              <a:rPr lang="en-US" sz="2199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Workplace Policy and Decorum.</a:t>
            </a:r>
          </a:p>
          <a:p>
            <a:pPr marL="474979" lvl="1" indent="-237490" algn="just">
              <a:lnSpc>
                <a:spcPts val="2639"/>
              </a:lnSpc>
              <a:buFont typeface="Arial"/>
              <a:buChar char="•"/>
            </a:pPr>
            <a:r>
              <a:rPr lang="en-US" sz="2199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Strict governance with quarterly CoC and Compliance workshop for ALL the Employees.</a:t>
            </a:r>
          </a:p>
          <a:p>
            <a:pPr algn="just">
              <a:lnSpc>
                <a:spcPts val="2639"/>
              </a:lnSpc>
            </a:pPr>
            <a:endParaRPr lang="en-US" sz="2199">
              <a:solidFill>
                <a:srgbClr val="000B5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811195" y="4367567"/>
            <a:ext cx="843479" cy="528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28"/>
              </a:lnSpc>
            </a:pPr>
            <a:r>
              <a:rPr lang="en-US" sz="2948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819035"/>
            <a:ext cx="11415615" cy="1578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94"/>
              </a:lnSpc>
            </a:pPr>
            <a:r>
              <a:rPr lang="en-US" sz="5953" b="1">
                <a:solidFill>
                  <a:srgbClr val="000B5D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DATA SECURITY &amp; COMPLIANCE GOAL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5038725"/>
            <a:ext cx="8115300" cy="61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8"/>
              </a:lnSpc>
            </a:pPr>
            <a:r>
              <a:rPr lang="en-US" sz="3427" b="1">
                <a:solidFill>
                  <a:srgbClr val="000B5D"/>
                </a:solidFill>
                <a:latin typeface="Poppins Bold"/>
                <a:ea typeface="Poppins Bold"/>
                <a:cs typeface="Poppins Bold"/>
                <a:sym typeface="Poppins Bold"/>
              </a:rPr>
              <a:t>STRICTLY PROHIBITED &amp; MONITORED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5885124"/>
            <a:ext cx="10849271" cy="3352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just">
              <a:lnSpc>
                <a:spcPts val="2639"/>
              </a:lnSpc>
              <a:buFont typeface="Arial"/>
              <a:buChar char="•"/>
            </a:pPr>
            <a:r>
              <a:rPr lang="en-US" sz="2199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Data copy and sharing: AI based restriction. No data copy and sharing without proper authorization.</a:t>
            </a:r>
          </a:p>
          <a:p>
            <a:pPr marL="474979" lvl="1" indent="-237490" algn="just">
              <a:lnSpc>
                <a:spcPts val="2639"/>
              </a:lnSpc>
              <a:buFont typeface="Arial"/>
              <a:buChar char="•"/>
            </a:pPr>
            <a:r>
              <a:rPr lang="en-US" sz="2199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Password &amp; credentials: Never share your password &amp; credentials with ANYONE.  </a:t>
            </a:r>
          </a:p>
          <a:p>
            <a:pPr marL="474979" lvl="1" indent="-237490" algn="just">
              <a:lnSpc>
                <a:spcPts val="2639"/>
              </a:lnSpc>
              <a:buFont typeface="Arial"/>
              <a:buChar char="•"/>
            </a:pPr>
            <a:r>
              <a:rPr lang="en-US" sz="2199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Laptop sharing: You are not permitted to share your laptop with ANYONE.</a:t>
            </a:r>
          </a:p>
          <a:p>
            <a:pPr marL="474979" lvl="1" indent="-237490" algn="just">
              <a:lnSpc>
                <a:spcPts val="2639"/>
              </a:lnSpc>
              <a:buFont typeface="Arial"/>
              <a:buChar char="•"/>
            </a:pPr>
            <a:r>
              <a:rPr lang="en-US" sz="2199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Pen-drive use: Don’t use personal / outside Pen-drive in your office Laptop.</a:t>
            </a:r>
          </a:p>
          <a:p>
            <a:pPr marL="474979" lvl="1" indent="-237490" algn="just">
              <a:lnSpc>
                <a:spcPts val="2639"/>
              </a:lnSpc>
              <a:buFont typeface="Arial"/>
              <a:buChar char="•"/>
            </a:pPr>
            <a:r>
              <a:rPr lang="en-US" sz="2199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Personal work: Don’t do any personal work in the office laptop.</a:t>
            </a:r>
          </a:p>
          <a:p>
            <a:pPr marL="474979" lvl="1" indent="-237490" algn="just">
              <a:lnSpc>
                <a:spcPts val="2639"/>
              </a:lnSpc>
              <a:buFont typeface="Arial"/>
              <a:buChar char="•"/>
            </a:pPr>
            <a:r>
              <a:rPr lang="en-US" sz="2199">
                <a:solidFill>
                  <a:srgbClr val="000B5D"/>
                </a:solidFill>
                <a:latin typeface="Poppins"/>
                <a:ea typeface="Poppins"/>
                <a:cs typeface="Poppins"/>
                <a:sym typeface="Poppins"/>
              </a:rPr>
              <a:t>Other client’s work on office laptop: Don’t do other client’s work on office laptop.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1108</Words>
  <Application>Microsoft Office PowerPoint</Application>
  <PresentationFormat>Custom</PresentationFormat>
  <Paragraphs>153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Poppins</vt:lpstr>
      <vt:lpstr>Calibri</vt:lpstr>
      <vt:lpstr>Poppins Bold</vt:lpstr>
      <vt:lpstr>Poppins Semi-Bold</vt:lpstr>
      <vt:lpstr>Arial</vt:lpstr>
      <vt:lpstr>Poppins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Digipro solutions ltd.</dc:title>
  <dc:creator>DIGIPRO SOLUTIONS</dc:creator>
  <cp:lastModifiedBy>Mohammad Maruf Mosharraf</cp:lastModifiedBy>
  <cp:revision>7</cp:revision>
  <dcterms:created xsi:type="dcterms:W3CDTF">2006-08-16T00:00:00Z</dcterms:created>
  <dcterms:modified xsi:type="dcterms:W3CDTF">2024-12-03T12:25:02Z</dcterms:modified>
  <dc:identifier>DAGXNNyqOZw</dc:identifier>
</cp:coreProperties>
</file>